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851" r:id="rId2"/>
    <p:sldId id="788" r:id="rId3"/>
    <p:sldId id="827" r:id="rId4"/>
    <p:sldId id="835" r:id="rId5"/>
    <p:sldId id="2854" r:id="rId6"/>
    <p:sldId id="825" r:id="rId7"/>
    <p:sldId id="826" r:id="rId8"/>
    <p:sldId id="268" r:id="rId9"/>
    <p:sldId id="2894" r:id="rId10"/>
    <p:sldId id="833" r:id="rId11"/>
    <p:sldId id="834" r:id="rId12"/>
    <p:sldId id="2860" r:id="rId13"/>
    <p:sldId id="832" r:id="rId14"/>
    <p:sldId id="749" r:id="rId15"/>
    <p:sldId id="2877" r:id="rId16"/>
    <p:sldId id="2876" r:id="rId17"/>
    <p:sldId id="2878" r:id="rId18"/>
    <p:sldId id="2896" r:id="rId19"/>
    <p:sldId id="2895" r:id="rId20"/>
    <p:sldId id="2897" r:id="rId21"/>
    <p:sldId id="2898" r:id="rId22"/>
    <p:sldId id="2899" r:id="rId23"/>
    <p:sldId id="2900" r:id="rId24"/>
    <p:sldId id="2901" r:id="rId25"/>
    <p:sldId id="882" r:id="rId26"/>
    <p:sldId id="759" r:id="rId27"/>
    <p:sldId id="2916" r:id="rId28"/>
    <p:sldId id="809" r:id="rId29"/>
    <p:sldId id="805" r:id="rId30"/>
    <p:sldId id="795" r:id="rId31"/>
    <p:sldId id="785" r:id="rId32"/>
    <p:sldId id="810" r:id="rId33"/>
    <p:sldId id="817" r:id="rId34"/>
    <p:sldId id="787" r:id="rId35"/>
    <p:sldId id="812" r:id="rId36"/>
    <p:sldId id="799" r:id="rId37"/>
    <p:sldId id="789" r:id="rId38"/>
    <p:sldId id="2903" r:id="rId39"/>
    <p:sldId id="779" r:id="rId40"/>
    <p:sldId id="780" r:id="rId41"/>
    <p:sldId id="2914" r:id="rId42"/>
    <p:sldId id="2915" r:id="rId43"/>
    <p:sldId id="772" r:id="rId44"/>
    <p:sldId id="773" r:id="rId45"/>
    <p:sldId id="786" r:id="rId46"/>
    <p:sldId id="2904" r:id="rId47"/>
    <p:sldId id="781" r:id="rId48"/>
    <p:sldId id="782" r:id="rId49"/>
    <p:sldId id="2907" r:id="rId50"/>
    <p:sldId id="2912" r:id="rId51"/>
    <p:sldId id="2913" r:id="rId52"/>
    <p:sldId id="2905" r:id="rId53"/>
    <p:sldId id="2906" r:id="rId54"/>
    <p:sldId id="2908" r:id="rId55"/>
    <p:sldId id="2909" r:id="rId56"/>
    <p:sldId id="2910" r:id="rId57"/>
    <p:sldId id="2911" r:id="rId58"/>
    <p:sldId id="761" r:id="rId59"/>
    <p:sldId id="880" r:id="rId60"/>
    <p:sldId id="883" r:id="rId61"/>
    <p:sldId id="884" r:id="rId62"/>
    <p:sldId id="885" r:id="rId63"/>
    <p:sldId id="886" r:id="rId64"/>
    <p:sldId id="887" r:id="rId65"/>
    <p:sldId id="820" r:id="rId66"/>
    <p:sldId id="814" r:id="rId67"/>
    <p:sldId id="888" r:id="rId68"/>
    <p:sldId id="821" r:id="rId69"/>
    <p:sldId id="822" r:id="rId70"/>
    <p:sldId id="879" r:id="rId71"/>
    <p:sldId id="2882" r:id="rId72"/>
    <p:sldId id="2883" r:id="rId73"/>
    <p:sldId id="2884" r:id="rId74"/>
    <p:sldId id="2885" r:id="rId75"/>
    <p:sldId id="2886" r:id="rId76"/>
    <p:sldId id="2887" r:id="rId77"/>
    <p:sldId id="2888" r:id="rId78"/>
    <p:sldId id="2893" r:id="rId79"/>
    <p:sldId id="2890" r:id="rId80"/>
    <p:sldId id="2891" r:id="rId81"/>
  </p:sldIdLst>
  <p:sldSz cx="12192000" cy="6858000"/>
  <p:notesSz cx="6858000" cy="9144000"/>
  <p:custDataLst>
    <p:tags r:id="rId8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99FF"/>
    <a:srgbClr val="44546A"/>
    <a:srgbClr val="FFFF99"/>
    <a:srgbClr val="FF3300"/>
    <a:srgbClr val="FF5050"/>
    <a:srgbClr val="FF66CC"/>
    <a:srgbClr val="0070C0"/>
    <a:srgbClr val="00B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3784" autoAdjust="0"/>
  </p:normalViewPr>
  <p:slideViewPr>
    <p:cSldViewPr snapToGrid="0">
      <p:cViewPr varScale="1">
        <p:scale>
          <a:sx n="115" d="100"/>
          <a:sy n="11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tags" Target="tags/tag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entury Gothic"/>
      </a:defRPr>
    </a:lvl1pPr>
    <a:lvl2pPr indent="228600" latinLnBrk="0">
      <a:defRPr sz="1200">
        <a:latin typeface="+mj-lt"/>
        <a:ea typeface="+mj-ea"/>
        <a:cs typeface="+mj-cs"/>
        <a:sym typeface="Century Gothic"/>
      </a:defRPr>
    </a:lvl2pPr>
    <a:lvl3pPr indent="457200" latinLnBrk="0">
      <a:defRPr sz="1200">
        <a:latin typeface="+mj-lt"/>
        <a:ea typeface="+mj-ea"/>
        <a:cs typeface="+mj-cs"/>
        <a:sym typeface="Century Gothic"/>
      </a:defRPr>
    </a:lvl3pPr>
    <a:lvl4pPr indent="685800" latinLnBrk="0">
      <a:defRPr sz="1200">
        <a:latin typeface="+mj-lt"/>
        <a:ea typeface="+mj-ea"/>
        <a:cs typeface="+mj-cs"/>
        <a:sym typeface="Century Gothic"/>
      </a:defRPr>
    </a:lvl4pPr>
    <a:lvl5pPr indent="914400" latinLnBrk="0">
      <a:defRPr sz="1200">
        <a:latin typeface="+mj-lt"/>
        <a:ea typeface="+mj-ea"/>
        <a:cs typeface="+mj-cs"/>
        <a:sym typeface="Century Gothic"/>
      </a:defRPr>
    </a:lvl5pPr>
    <a:lvl6pPr indent="1143000" latinLnBrk="0">
      <a:defRPr sz="1200">
        <a:latin typeface="+mj-lt"/>
        <a:ea typeface="+mj-ea"/>
        <a:cs typeface="+mj-cs"/>
        <a:sym typeface="Century Gothic"/>
      </a:defRPr>
    </a:lvl6pPr>
    <a:lvl7pPr indent="1371600" latinLnBrk="0">
      <a:defRPr sz="1200">
        <a:latin typeface="+mj-lt"/>
        <a:ea typeface="+mj-ea"/>
        <a:cs typeface="+mj-cs"/>
        <a:sym typeface="Century Gothic"/>
      </a:defRPr>
    </a:lvl7pPr>
    <a:lvl8pPr indent="1600200" latinLnBrk="0">
      <a:defRPr sz="1200">
        <a:latin typeface="+mj-lt"/>
        <a:ea typeface="+mj-ea"/>
        <a:cs typeface="+mj-cs"/>
        <a:sym typeface="Century Gothic"/>
      </a:defRPr>
    </a:lvl8pPr>
    <a:lvl9pPr indent="18288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09600" y="2493508"/>
            <a:ext cx="10407929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 hasCustomPrompt="1"/>
          </p:nvPr>
        </p:nvSpPr>
        <p:spPr>
          <a:xfrm>
            <a:off x="607592" y="4322308"/>
            <a:ext cx="10411969" cy="1752600"/>
          </a:xfrm>
        </p:spPr>
        <p:txBody>
          <a:bodyPr lIns="0" rIns="18288" rtlCol="0"/>
          <a:lstStyle>
            <a:lvl1pPr marL="0" marR="45720" indent="0" algn="l">
              <a:buNone/>
              <a:defRPr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 noProof="0" dirty="0"/>
              <a:t>按一下以編輯母片子標題樣式</a:t>
            </a:r>
            <a:endParaRPr kumimoji="0" lang="zh-TW" altLang="en-US" noProof="0" dirty="0"/>
          </a:p>
        </p:txBody>
      </p:sp>
      <p:sp>
        <p:nvSpPr>
          <p:cNvPr id="30" name="日期預留位置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76010F5-1FDB-4412-9DA5-0DC277F3AA47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19" name="頁尾預留位置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217" y="427903"/>
            <a:ext cx="2806962" cy="10264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201258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32A294-16A4-4EBE-BAE1-F92EFB453A48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46617" y="4943959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lang="en-US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703" y="2682494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523703" y="4070422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F135DD-489F-40F6-9DF5-0023BF78E97D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1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endParaRPr kumimoji="0"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6C209C4-ED81-4BB2-901D-6F9161800EE0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 hasCustomPrompt="1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 hasCustomPrompt="1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00FEF3-3DB6-4A7C-AB4D-ACE4B86A9E82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25927D5-6AF4-4517-AA98-65218CDB69F3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04800" y="136524"/>
            <a:ext cx="10972800" cy="719305"/>
          </a:xfrm>
        </p:spPr>
        <p:txBody>
          <a:bodyPr rtlCol="0">
            <a:normAutofit/>
          </a:bodyPr>
          <a:lstStyle>
            <a:lvl1pPr>
              <a:defRPr sz="3600" b="1"/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717" y="705"/>
            <a:ext cx="12168000" cy="326345"/>
          </a:xfrm>
          <a:prstGeom prst="rect">
            <a:avLst/>
          </a:prstGeom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740" y="6397942"/>
            <a:ext cx="501660" cy="2819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kumimoji="0"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 dirty="0"/>
              <a:t>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-36075" y="0"/>
            <a:ext cx="12217400" cy="6879658"/>
            <a:chOff x="12656" y="-21658"/>
            <a:chExt cx="12217400" cy="6879658"/>
          </a:xfrm>
        </p:grpSpPr>
        <p:sp>
          <p:nvSpPr>
            <p:cNvPr id="26" name="矩形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12656" y="-21658"/>
              <a:ext cx="12217400" cy="294469"/>
              <a:chOff x="-12700" y="-7144"/>
              <a:chExt cx="12217400" cy="294469"/>
            </a:xfrm>
          </p:grpSpPr>
          <p:sp>
            <p:nvSpPr>
              <p:cNvPr id="28" name="手繪多邊形 27"/>
              <p:cNvSpPr/>
              <p:nvPr/>
            </p:nvSpPr>
            <p:spPr bwMode="auto">
              <a:xfrm>
                <a:off x="-12700" y="-7144"/>
                <a:ext cx="12217400" cy="294469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  <p:sp>
            <p:nvSpPr>
              <p:cNvPr id="29" name="手繪多邊形 28"/>
              <p:cNvSpPr/>
              <p:nvPr/>
            </p:nvSpPr>
            <p:spPr bwMode="auto">
              <a:xfrm>
                <a:off x="5842000" y="-7143"/>
                <a:ext cx="6350000" cy="294468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zh-TW" altLang="en-US" sz="1800" noProof="0" dirty="0">
                  <a:solidFill>
                    <a:schemeClr val="tx1"/>
                  </a:solidFill>
                  <a:latin typeface="細明體" panose="02020509000000000000" pitchFamily="49" charset="-120"/>
                  <a:ea typeface="細明體" panose="02020509000000000000" pitchFamily="49" charset="-120"/>
                  <a:cs typeface="+mn-cs"/>
                </a:endParaRPr>
              </a:p>
            </p:txBody>
          </p:sp>
        </p:grpSp>
      </p:grpSp>
      <p:sp>
        <p:nvSpPr>
          <p:cNvPr id="30" name="文字預留位置 29"/>
          <p:cNvSpPr>
            <a:spLocks noGrp="1"/>
          </p:cNvSpPr>
          <p:nvPr>
            <p:ph type="body" idx="1"/>
          </p:nvPr>
        </p:nvSpPr>
        <p:spPr>
          <a:xfrm>
            <a:off x="609600" y="1452510"/>
            <a:ext cx="10972800" cy="48720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0" name="日期預留位置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0565B32-B448-4814-A34B-8E4078D6BFB9}" type="datetime2">
              <a:rPr lang="zh-TW" altLang="en-US" smtClean="0"/>
              <a:t>2023年12月21日 Thursday</a:t>
            </a:fld>
            <a:endParaRPr lang="zh-TW" altLang="en-US" dirty="0"/>
          </a:p>
        </p:txBody>
      </p:sp>
      <p:sp>
        <p:nvSpPr>
          <p:cNvPr id="22" name="頁尾預留位置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18" name="投影片編號預留位置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9" name="標題預留位置 8"/>
          <p:cNvSpPr>
            <a:spLocks noGrp="1"/>
          </p:cNvSpPr>
          <p:nvPr>
            <p:ph type="title"/>
          </p:nvPr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 vert="horz" lIns="0" rIns="0" bIns="0" rtlCol="0" anchor="b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  <a:endParaRPr kumimoji="0"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b="0" kern="1200">
          <a:ln>
            <a:noFill/>
          </a:ln>
          <a:solidFill>
            <a:schemeClr val="tx1"/>
          </a:solidFill>
          <a:effectLst/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8737600" cy="1828800"/>
          </a:xfrm>
        </p:spPr>
        <p:txBody>
          <a:bodyPr>
            <a:noAutofit/>
          </a:bodyPr>
          <a:lstStyle/>
          <a:p>
            <a:r>
              <a:rPr lang="en-US" altLang="zh-TW" sz="4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SG2000</a:t>
            </a: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PCB Layout Guide</a:t>
            </a:r>
            <a:endParaRPr lang="en-US" sz="4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5105400"/>
            <a:ext cx="10411969" cy="1752600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US" altLang="zh-TW" dirty="0"/>
              <a:t>Version: 0.2</a:t>
            </a:r>
          </a:p>
          <a:p>
            <a:pPr algn="l"/>
            <a:r>
              <a:rPr lang="en-US" altLang="zh-TW" dirty="0"/>
              <a:t>Release date: 2022/09/13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160487" y="1927044"/>
            <a:ext cx="1851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err="1">
                <a:solidFill>
                  <a:srgbClr val="92D050"/>
                </a:solidFill>
                <a:latin typeface="+mn-lt"/>
              </a:rPr>
              <a:t>Stackup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SG200X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4-Layer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6494" y="954095"/>
            <a:ext cx="579119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叠构层数</a:t>
            </a:r>
            <a:r>
              <a:rPr lang="en-US" altLang="zh-TW" sz="2000" dirty="0"/>
              <a:t>: 4</a:t>
            </a:r>
            <a:r>
              <a:rPr lang="zh-TW" altLang="en-US" sz="2000" dirty="0"/>
              <a:t>层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叠构厚度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 1mm +/-10% &lt;=</a:t>
            </a:r>
            <a:r>
              <a:rPr lang="zh-TW" altLang="en-US" sz="2000" dirty="0"/>
              <a:t>厚度 </a:t>
            </a:r>
            <a:r>
              <a:rPr lang="en-US" altLang="zh-TW" sz="2000" dirty="0"/>
              <a:t>&lt;=1.6mm +/-10%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每层</a:t>
            </a:r>
            <a:r>
              <a:rPr lang="en-US" altLang="zh-TW" sz="2000" dirty="0"/>
              <a:t>Cu</a:t>
            </a:r>
            <a:r>
              <a:rPr lang="zh-TW" altLang="en-US" sz="2000" dirty="0"/>
              <a:t>采用</a:t>
            </a:r>
            <a:r>
              <a:rPr lang="en-US" altLang="zh-TW" sz="2000" dirty="0"/>
              <a:t>1oz</a:t>
            </a:r>
            <a:r>
              <a:rPr kumimoji="0" lang="en-US" altLang="zh-TW" sz="20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介电层厚度限制</a:t>
            </a:r>
            <a:r>
              <a:rPr lang="en-US" altLang="zh-TW" sz="2000" dirty="0"/>
              <a:t>: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266509" y="1310170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1"/>
                </a:solidFill>
              </a:rPr>
              <a:t>参考叠构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04801" y="2398986"/>
          <a:ext cx="5791199" cy="16688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87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层号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材质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厚度限制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en-US" altLang="zh-TW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厚度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&gt;=25mils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31" y="1879715"/>
            <a:ext cx="5603875" cy="351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PCB 6-Layer </a:t>
            </a:r>
            <a:r>
              <a:rPr lang="en-US" altLang="zh-TW" sz="3600" dirty="0" err="1"/>
              <a:t>Stackup</a:t>
            </a:r>
            <a:endParaRPr lang="en-US" altLang="zh-TW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6494" y="954095"/>
            <a:ext cx="61035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叠构层数</a:t>
            </a:r>
            <a:r>
              <a:rPr lang="en-US" altLang="zh-TW" sz="2000" dirty="0"/>
              <a:t>: 6</a:t>
            </a:r>
            <a:r>
              <a:rPr lang="zh-TW" altLang="en-US" sz="2000" dirty="0"/>
              <a:t>层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叠构厚度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1.2mm +/-10% &lt;= </a:t>
            </a:r>
            <a:r>
              <a:rPr lang="zh-TW" altLang="en-US" sz="2000" dirty="0"/>
              <a:t>厚度 </a:t>
            </a:r>
            <a:r>
              <a:rPr lang="en-US" altLang="zh-TW" sz="2000" dirty="0"/>
              <a:t>&lt;=1.6mm +/-10%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每层</a:t>
            </a:r>
            <a:r>
              <a:rPr lang="en-US" altLang="zh-TW" sz="2000" dirty="0"/>
              <a:t>Cu</a:t>
            </a:r>
            <a:r>
              <a:rPr lang="zh-TW" altLang="en-US" sz="2000" dirty="0"/>
              <a:t>采用</a:t>
            </a:r>
            <a:r>
              <a:rPr lang="en-US" altLang="zh-TW" sz="2000" dirty="0"/>
              <a:t>1oz</a:t>
            </a:r>
            <a:r>
              <a:rPr kumimoji="0" lang="en-US" altLang="zh-TW" sz="20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介电层厚度限制</a:t>
            </a:r>
            <a:r>
              <a:rPr lang="en-US" altLang="zh-TW" sz="2000" dirty="0"/>
              <a:t>: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627020" y="1114961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accent1"/>
                </a:solidFill>
              </a:rPr>
              <a:t>参考叠构</a:t>
            </a:r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304801" y="2398986"/>
          <a:ext cx="5791199" cy="23089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31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33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47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87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层号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材质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厚度限制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L1/L2</a:t>
                      </a:r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Prepreg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&lt;=5mils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,</a:t>
                      </a:r>
                      <a:br>
                        <a:rPr lang="en-US" altLang="zh-TW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厚度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L5/L6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L3/L4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Core</a:t>
                      </a:r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&gt;=11mils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0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L4/L5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9" y="1798023"/>
            <a:ext cx="5537200" cy="433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4352" y="2112762"/>
            <a:ext cx="60833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</a:t>
            </a:r>
            <a:r>
              <a:rPr lang="zh-TW" altLang="en-US" sz="4000" b="1" dirty="0">
                <a:solidFill>
                  <a:srgbClr val="92D050"/>
                </a:solidFill>
              </a:rPr>
              <a:t>电源绕线 </a:t>
            </a:r>
            <a:r>
              <a:rPr lang="en-US" altLang="zh-TW" sz="4000" b="1" dirty="0">
                <a:solidFill>
                  <a:srgbClr val="92D050"/>
                </a:solidFill>
              </a:rPr>
              <a:t>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6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SG2002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284456" y="6284434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87081" y="5438468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0" name="矩形 49"/>
          <p:cNvSpPr/>
          <p:nvPr/>
        </p:nvSpPr>
        <p:spPr>
          <a:xfrm>
            <a:off x="276462" y="4551833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283218" y="5816307"/>
            <a:ext cx="2910893" cy="3326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284456" y="355251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4456" y="207645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03" y="2453634"/>
            <a:ext cx="2814451" cy="421989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66181" y="1930400"/>
            <a:ext cx="2927932" cy="1987550"/>
            <a:chOff x="170010" y="3594539"/>
            <a:chExt cx="2614057" cy="2604247"/>
          </a:xfrm>
        </p:grpSpPr>
        <p:sp>
          <p:nvSpPr>
            <p:cNvPr id="97" name="矩形 96"/>
            <p:cNvSpPr/>
            <p:nvPr/>
          </p:nvSpPr>
          <p:spPr>
            <a:xfrm>
              <a:off x="185221" y="4280067"/>
              <a:ext cx="2598845" cy="125736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rgbClr val="FF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235942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</p:grpSp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QFN - 4L/6L-PCB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5696" y="549288"/>
            <a:ext cx="80702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4L-PCB: GND@L1/L2/L4 (plane), 6L-PCB: GND@L1/L2/L3/L4/L6 (plane)</a:t>
            </a:r>
            <a:br>
              <a:rPr lang="en-US" altLang="zh-TW" sz="2000" dirty="0"/>
            </a:br>
            <a:r>
              <a:rPr lang="en-US" altLang="zh-TW" sz="2000" dirty="0"/>
              <a:t>(2) 4L-PCB: DDR3_1.5V@L3 (shape), 6L-PCB: DDR3_1.5V@L4 (shape)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932311" y="183886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910624" y="223027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1878214" y="3321683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L3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43899" y="164202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1878993" y="368970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L4 : GND</a:t>
            </a:r>
            <a:endParaRPr lang="zh-TW" altLang="en-US" sz="1400" b="1" i="1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061966" y="194580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6711" y="1807303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9420367" y="196767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18447" y="4098099"/>
            <a:ext cx="173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6-layers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99" name="矩形 198"/>
          <p:cNvSpPr/>
          <p:nvPr/>
        </p:nvSpPr>
        <p:spPr>
          <a:xfrm>
            <a:off x="283218" y="4949532"/>
            <a:ext cx="2910893" cy="3326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0" name="矩形 199"/>
          <p:cNvSpPr/>
          <p:nvPr/>
        </p:nvSpPr>
        <p:spPr>
          <a:xfrm>
            <a:off x="290471" y="4414572"/>
            <a:ext cx="2903642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1" name="矩形 200"/>
          <p:cNvSpPr/>
          <p:nvPr/>
        </p:nvSpPr>
        <p:spPr>
          <a:xfrm>
            <a:off x="288209" y="4789781"/>
            <a:ext cx="2903642" cy="1532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矩形 201"/>
          <p:cNvSpPr/>
          <p:nvPr/>
        </p:nvSpPr>
        <p:spPr>
          <a:xfrm>
            <a:off x="288209" y="6152871"/>
            <a:ext cx="2903642" cy="1713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3" name="矩形 202"/>
          <p:cNvSpPr/>
          <p:nvPr/>
        </p:nvSpPr>
        <p:spPr>
          <a:xfrm>
            <a:off x="284377" y="6523501"/>
            <a:ext cx="2903643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269038" y="4465140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6" name="文字方塊 205"/>
          <p:cNvSpPr txBox="1"/>
          <p:nvPr/>
        </p:nvSpPr>
        <p:spPr>
          <a:xfrm>
            <a:off x="266181" y="6203295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243899" y="4914733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1878213" y="4321550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1878213" y="4707646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1878213" y="6077432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L5 : GND</a:t>
            </a:r>
            <a:endParaRPr lang="zh-TW" altLang="en-US" sz="1400" b="1" i="1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1878213" y="644208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L6 : GND</a:t>
            </a:r>
            <a:endParaRPr lang="zh-TW" altLang="en-US" sz="1400" b="1" i="1" dirty="0"/>
          </a:p>
        </p:txBody>
      </p:sp>
      <p:sp>
        <p:nvSpPr>
          <p:cNvPr id="212" name="矩形 211"/>
          <p:cNvSpPr/>
          <p:nvPr/>
        </p:nvSpPr>
        <p:spPr>
          <a:xfrm>
            <a:off x="287614" y="5292574"/>
            <a:ext cx="2903642" cy="150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3" name="矩形 212"/>
          <p:cNvSpPr/>
          <p:nvPr/>
        </p:nvSpPr>
        <p:spPr>
          <a:xfrm>
            <a:off x="285352" y="5667783"/>
            <a:ext cx="2903642" cy="153293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4" name="文字方塊 213"/>
          <p:cNvSpPr txBox="1"/>
          <p:nvPr/>
        </p:nvSpPr>
        <p:spPr>
          <a:xfrm>
            <a:off x="266181" y="534314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1878213" y="5585648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250269" y="5801362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460103" y="4413088"/>
            <a:ext cx="299680" cy="226203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17" name="文字方塊 216"/>
          <p:cNvSpPr txBox="1"/>
          <p:nvPr/>
        </p:nvSpPr>
        <p:spPr>
          <a:xfrm>
            <a:off x="1878213" y="5200284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: GND</a:t>
            </a:r>
            <a:endParaRPr lang="zh-TW" altLang="en-US" sz="1400" b="1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3147" y="2619366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3512372" y="5937495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71" y="2453634"/>
            <a:ext cx="2660284" cy="421989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72" y="2459492"/>
            <a:ext cx="2861959" cy="4214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433239" y="873928"/>
          <a:ext cx="11406336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@</a:t>
                      </a:r>
                      <a:r>
                        <a:rPr lang="en-US" altLang="zh-TW" sz="1600" dirty="0"/>
                        <a:t>E-pad 7.6x7.6mm2</a:t>
                      </a:r>
                      <a:r>
                        <a:rPr lang="zh-TW" altLang="en-US" sz="1600" dirty="0"/>
                        <a:t>区域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>: 3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(2)  pin out</a:t>
                      </a:r>
                      <a:r>
                        <a:rPr lang="zh-TW" altLang="en-US" sz="1600" dirty="0"/>
                        <a:t>区域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>: 6</a:t>
                      </a:r>
                      <a:endParaRPr lang="en-US" altLang="zh-TW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</a:t>
                      </a:r>
                      <a:r>
                        <a:rPr lang="zh-TW" altLang="en-US" sz="1600" i="0" dirty="0"/>
                        <a:t>覆盖</a:t>
                      </a:r>
                      <a:r>
                        <a:rPr lang="en-US" altLang="zh-TW" sz="1600" i="0" dirty="0"/>
                        <a:t>Solder mask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: E-pad 7.6x7.6mm2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</a:t>
                      </a:r>
                      <a:r>
                        <a:rPr lang="zh-TW" altLang="en-US" sz="1600" i="0" dirty="0"/>
                        <a:t>非覆盖</a:t>
                      </a:r>
                      <a:r>
                        <a:rPr lang="en-US" altLang="zh-TW" sz="1600" i="0" dirty="0"/>
                        <a:t>Solder mask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: E-pad 6x6mm2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(3)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DDR3_1.5V SOC </a:t>
                      </a:r>
                      <a:r>
                        <a:rPr lang="zh-TW" altLang="en-US" sz="1600" i="0" dirty="0"/>
                        <a:t>端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  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0" name="橢圓 29"/>
          <p:cNvSpPr/>
          <p:nvPr/>
        </p:nvSpPr>
        <p:spPr>
          <a:xfrm>
            <a:off x="869807" y="4470084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25" y="2763212"/>
            <a:ext cx="3764087" cy="398145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482901" y="3576431"/>
            <a:ext cx="1746449" cy="16242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4480688" y="2416367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41321" y="3960643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63826" y="3260192"/>
            <a:ext cx="2194124" cy="222620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/>
          <p:nvPr/>
        </p:nvCxnSpPr>
        <p:spPr>
          <a:xfrm>
            <a:off x="6229350" y="4470084"/>
            <a:ext cx="1673425" cy="0"/>
          </a:xfrm>
          <a:prstGeom prst="straightConnector1">
            <a:avLst/>
          </a:prstGeom>
          <a:ln w="38100">
            <a:solidFill>
              <a:srgbClr val="FFFF0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887457" y="4278630"/>
            <a:ext cx="420243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6x6mm2 (uncover solider mask)</a:t>
            </a:r>
            <a:endParaRPr lang="zh-TW" altLang="en-US" dirty="0" err="1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454224" y="3960643"/>
            <a:ext cx="1673425" cy="0"/>
          </a:xfrm>
          <a:prstGeom prst="straightConnector1">
            <a:avLst/>
          </a:prstGeom>
          <a:ln w="38100">
            <a:solidFill>
              <a:srgbClr val="92D050"/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8181073" y="3775977"/>
            <a:ext cx="374332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E-pad aera 7.6x7.6mm2 (solider mask)</a:t>
            </a:r>
            <a:endParaRPr lang="zh-TW" altLang="en-US" dirty="0" err="1"/>
          </a:p>
        </p:txBody>
      </p:sp>
      <p:sp>
        <p:nvSpPr>
          <p:cNvPr id="47" name="橢圓 46"/>
          <p:cNvSpPr/>
          <p:nvPr/>
        </p:nvSpPr>
        <p:spPr>
          <a:xfrm>
            <a:off x="4806444" y="5204223"/>
            <a:ext cx="814068" cy="3711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4671786" y="5910142"/>
            <a:ext cx="967775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4591984" y="6422498"/>
            <a:ext cx="1405447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pin out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–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1000126" y="958153"/>
          <a:ext cx="9781026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11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090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TW" sz="16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</a:t>
                      </a:r>
                      <a:endParaRPr kumimoji="0" lang="zh-TW" altLang="en-US" sz="16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route,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处有下各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,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W1&gt;=1.5mm, W2&gt;=1.5mm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6" name="圖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5" y="2825910"/>
            <a:ext cx="3199423" cy="3787455"/>
          </a:xfrm>
          <a:prstGeom prst="rect">
            <a:avLst/>
          </a:prstGeom>
        </p:spPr>
      </p:pic>
      <p:sp>
        <p:nvSpPr>
          <p:cNvPr id="87" name="文字方塊 86"/>
          <p:cNvSpPr txBox="1"/>
          <p:nvPr/>
        </p:nvSpPr>
        <p:spPr>
          <a:xfrm>
            <a:off x="2893875" y="2457856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620721" y="2225125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4448146" y="2962951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416997" y="5952481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91" name="圖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7" y="2825910"/>
            <a:ext cx="3199423" cy="3787456"/>
          </a:xfrm>
          <a:prstGeom prst="rect">
            <a:avLst/>
          </a:prstGeom>
        </p:spPr>
      </p:pic>
      <p:sp>
        <p:nvSpPr>
          <p:cNvPr id="92" name="橢圓 91"/>
          <p:cNvSpPr/>
          <p:nvPr/>
        </p:nvSpPr>
        <p:spPr>
          <a:xfrm>
            <a:off x="6730494" y="6312288"/>
            <a:ext cx="575181" cy="2915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8568691" y="3765791"/>
            <a:ext cx="504189" cy="1891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7168018" y="3453184"/>
            <a:ext cx="1366484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SOC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6494183" y="5933430"/>
            <a:ext cx="15544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区域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6" name="直線單箭頭接點 95"/>
          <p:cNvCxnSpPr/>
          <p:nvPr/>
        </p:nvCxnSpPr>
        <p:spPr>
          <a:xfrm>
            <a:off x="7674127" y="4338132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>
            <a:off x="8529283" y="5242978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8120504" y="4879088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>
            <a:off x="9053830" y="3995010"/>
            <a:ext cx="388118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8125956" y="3969180"/>
            <a:ext cx="379760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8588763" y="389410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2" name="橢圓 101"/>
          <p:cNvSpPr/>
          <p:nvPr/>
        </p:nvSpPr>
        <p:spPr>
          <a:xfrm>
            <a:off x="2442299" y="6302762"/>
            <a:ext cx="575181" cy="2915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4404024" y="3780297"/>
            <a:ext cx="504189" cy="1891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-34246" y="82516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3874" y="842445"/>
          <a:ext cx="10557308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6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9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523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351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C1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E-pad 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 3 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C1/C2/C3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 Pin-out </a:t>
                      </a:r>
                      <a:r>
                        <a:rPr lang="zh-TW" altLang="en-US" sz="1600" i="0" dirty="0"/>
                        <a:t>区域</a:t>
                      </a:r>
                      <a:r>
                        <a:rPr lang="en-US" altLang="zh-TW" sz="1600" i="0" dirty="0"/>
                        <a:t> 6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2861730"/>
            <a:ext cx="2995883" cy="381940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42" y="2861729"/>
            <a:ext cx="2995883" cy="3819408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6829425" y="5125353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29425" y="4953903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372017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580475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09075" y="4125228"/>
            <a:ext cx="4197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C3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3443581" y="4662202"/>
            <a:ext cx="614069" cy="2917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3415006" y="5081301"/>
            <a:ext cx="614069" cy="3826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499445" y="4623387"/>
            <a:ext cx="1834305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E-pad 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:3 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285876" y="5128212"/>
            <a:ext cx="1962150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Pin-out 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:6 vias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7462848" y="5003730"/>
            <a:ext cx="614069" cy="3826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0" name="橢圓 39"/>
          <p:cNvSpPr/>
          <p:nvPr/>
        </p:nvSpPr>
        <p:spPr>
          <a:xfrm>
            <a:off x="7502040" y="4662202"/>
            <a:ext cx="614069" cy="29170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1" name="文字方塊 40"/>
          <p:cNvSpPr txBox="1"/>
          <p:nvPr/>
        </p:nvSpPr>
        <p:spPr>
          <a:xfrm>
            <a:off x="3033092" y="250493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781300" y="2504932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90" y="3136826"/>
            <a:ext cx="3925205" cy="308019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- 4L/6L-PCB - DDR3_1.5V - Rule 4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958877" y="234993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709976" y="117255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2673958"/>
            <a:ext cx="3437892" cy="389334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759205" y="5746699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6934200" y="4257090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249941" y="4191928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836490" y="3136826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581275" y="6105723"/>
            <a:ext cx="971550" cy="43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3562350" y="4942890"/>
            <a:ext cx="2274140" cy="122650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6926340" y="2767494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accent5"/>
                </a:solidFill>
              </a:rPr>
              <a:t>PMIC routing area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926340" y="3703092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6655916" y="5293856"/>
            <a:ext cx="1411757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DDR3_1.5V: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370772" y="5258194"/>
            <a:ext cx="1241722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en-US" altLang="zh-TW" i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4352" y="1891381"/>
            <a:ext cx="60833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92D050"/>
                </a:solidFill>
              </a:rPr>
              <a:t>DDR </a:t>
            </a:r>
            <a:r>
              <a:rPr lang="zh-TW" altLang="en-US" sz="4000" b="1" dirty="0">
                <a:solidFill>
                  <a:srgbClr val="92D050"/>
                </a:solidFill>
              </a:rPr>
              <a:t>电源绕线 </a:t>
            </a:r>
            <a:r>
              <a:rPr lang="en-US" altLang="zh-TW" sz="4000" b="1" dirty="0">
                <a:solidFill>
                  <a:srgbClr val="92D050"/>
                </a:solidFill>
              </a:rPr>
              <a:t>(DDR3_1.5V)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  <p:sp>
        <p:nvSpPr>
          <p:cNvPr id="4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SG2000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Outline</a:t>
            </a:r>
            <a:endParaRPr lang="zh-TW" altLang="en-US" sz="3600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 flipH="1">
            <a:off x="500514" y="941490"/>
            <a:ext cx="852798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Stackup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DDR </a:t>
            </a:r>
            <a:r>
              <a:rPr lang="zh-TW" altLang="en-US" dirty="0"/>
              <a:t>电源绕线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Serdes</a:t>
            </a:r>
            <a:r>
              <a:rPr lang="zh-TW" altLang="en-US" dirty="0"/>
              <a:t>讯号绕线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MIPI/USB/EPHY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Single-end</a:t>
            </a:r>
            <a:r>
              <a:rPr lang="zh-TW" altLang="en-US" dirty="0"/>
              <a:t>讯号绕线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GPIO/SDIO</a:t>
            </a:r>
            <a:br>
              <a:rPr lang="en-US" altLang="zh-TW" dirty="0"/>
            </a:br>
            <a:r>
              <a:rPr lang="en-US" altLang="zh-TW" dirty="0"/>
              <a:t>- EMMC/AUD/XTAL/WIFI</a:t>
            </a:r>
            <a:br>
              <a:rPr lang="en-US" altLang="zh-TW" dirty="0"/>
            </a:b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模拟</a:t>
            </a:r>
            <a:r>
              <a:rPr lang="en-US" altLang="zh-TW" dirty="0"/>
              <a:t>/</a:t>
            </a:r>
            <a:r>
              <a:rPr lang="zh-TW" altLang="en-US" dirty="0"/>
              <a:t>数字电源绕线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 VDDC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CN" altLang="zh-TW" dirty="0"/>
              <a:t>模拟</a:t>
            </a:r>
            <a:r>
              <a:rPr lang="en-US" altLang="zh-TW" dirty="0"/>
              <a:t>IO</a:t>
            </a:r>
            <a:r>
              <a:rPr lang="zh-TW" altLang="en-US" dirty="0"/>
              <a:t>电源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84456" y="6284434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87081" y="5438468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52" name="矩形 51"/>
          <p:cNvSpPr/>
          <p:nvPr/>
        </p:nvSpPr>
        <p:spPr>
          <a:xfrm>
            <a:off x="276462" y="4551833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275878" y="2085855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8" name="矩形 47"/>
          <p:cNvSpPr/>
          <p:nvPr/>
        </p:nvSpPr>
        <p:spPr>
          <a:xfrm>
            <a:off x="284456" y="3552510"/>
            <a:ext cx="2910893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284822" y="5794189"/>
            <a:ext cx="2910893" cy="3461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60" y="2462929"/>
            <a:ext cx="2866494" cy="421989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66181" y="1930400"/>
            <a:ext cx="2927932" cy="1987550"/>
            <a:chOff x="170010" y="3594539"/>
            <a:chExt cx="2614057" cy="2604247"/>
          </a:xfrm>
        </p:grpSpPr>
        <p:sp>
          <p:nvSpPr>
            <p:cNvPr id="97" name="矩形 96"/>
            <p:cNvSpPr/>
            <p:nvPr/>
          </p:nvSpPr>
          <p:spPr>
            <a:xfrm>
              <a:off x="185221" y="4279230"/>
              <a:ext cx="2598845" cy="124377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191696" y="3596248"/>
              <a:ext cx="2592371" cy="17345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9" name="矩形 98"/>
            <p:cNvSpPr/>
            <p:nvPr/>
          </p:nvSpPr>
          <p:spPr>
            <a:xfrm>
              <a:off x="189677" y="4108638"/>
              <a:ext cx="2592371" cy="17648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89677" y="5528077"/>
              <a:ext cx="2592371" cy="197277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6255" y="6024230"/>
              <a:ext cx="2592372" cy="17345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380510" y="3594539"/>
              <a:ext cx="267554" cy="2604247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571" y="3632417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170010" y="5578819"/>
              <a:ext cx="377574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pp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0010" y="4739242"/>
              <a:ext cx="556723" cy="482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Core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BGA – 4L/6L-PCB DDR Layout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5696" y="549288"/>
            <a:ext cx="80702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Stackup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4L-PCB: GND@L1/L2/L4 (plane), 6L-PCB: GND@L1/L2/L3/L4/L6 (plane)</a:t>
            </a:r>
            <a:br>
              <a:rPr lang="en-US" altLang="zh-TW" sz="2000" dirty="0"/>
            </a:br>
            <a:r>
              <a:rPr lang="en-US" altLang="zh-TW" sz="2000" dirty="0"/>
              <a:t>(2) 4L-PCB: DDR3_1.5V@L3 (shape), 6L-PCB: DDR3_1.5V@L4 (shape)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932311" y="1838861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1910624" y="2230277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1878214" y="3321683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L3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43899" y="1642023"/>
            <a:ext cx="1779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1878993" y="368970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L4 : GND</a:t>
            </a:r>
            <a:endParaRPr lang="zh-TW" altLang="en-US" sz="1400" b="1" i="1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4061966" y="1945802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6711" y="1807303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9420367" y="1967678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218447" y="4098099"/>
            <a:ext cx="1738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6-layers </a:t>
            </a:r>
            <a:r>
              <a:rPr lang="en-US" altLang="zh-TW" b="1" i="1" dirty="0" err="1"/>
              <a:t>Stackup</a:t>
            </a:r>
            <a:endParaRPr lang="zh-TW" altLang="en-US" b="1" i="1" dirty="0"/>
          </a:p>
        </p:txBody>
      </p:sp>
      <p:sp>
        <p:nvSpPr>
          <p:cNvPr id="199" name="矩形 198"/>
          <p:cNvSpPr/>
          <p:nvPr/>
        </p:nvSpPr>
        <p:spPr>
          <a:xfrm>
            <a:off x="283218" y="4936044"/>
            <a:ext cx="2910893" cy="3461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0" name="矩形 199"/>
          <p:cNvSpPr/>
          <p:nvPr/>
        </p:nvSpPr>
        <p:spPr>
          <a:xfrm>
            <a:off x="290471" y="4414572"/>
            <a:ext cx="2903642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1" name="矩形 200"/>
          <p:cNvSpPr/>
          <p:nvPr/>
        </p:nvSpPr>
        <p:spPr>
          <a:xfrm>
            <a:off x="288209" y="4789781"/>
            <a:ext cx="2903642" cy="1532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矩形 201"/>
          <p:cNvSpPr/>
          <p:nvPr/>
        </p:nvSpPr>
        <p:spPr>
          <a:xfrm>
            <a:off x="288209" y="6152871"/>
            <a:ext cx="2903642" cy="1713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3" name="矩形 202"/>
          <p:cNvSpPr/>
          <p:nvPr/>
        </p:nvSpPr>
        <p:spPr>
          <a:xfrm>
            <a:off x="284377" y="6523501"/>
            <a:ext cx="2903643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269038" y="4465140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6" name="文字方塊 205"/>
          <p:cNvSpPr txBox="1"/>
          <p:nvPr/>
        </p:nvSpPr>
        <p:spPr>
          <a:xfrm>
            <a:off x="266181" y="6203295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243899" y="4914733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8" name="文字方塊 207"/>
          <p:cNvSpPr txBox="1"/>
          <p:nvPr/>
        </p:nvSpPr>
        <p:spPr>
          <a:xfrm>
            <a:off x="1878213" y="4321550"/>
            <a:ext cx="730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L1 GND</a:t>
            </a:r>
            <a:endParaRPr lang="zh-TW" altLang="en-US" sz="1400" b="1" i="1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1878213" y="4707646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L2 : GND</a:t>
            </a:r>
            <a:endParaRPr lang="zh-TW" altLang="en-US" sz="1400" b="1" i="1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1878213" y="6077432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L5 : GND</a:t>
            </a:r>
            <a:endParaRPr lang="zh-TW" altLang="en-US" sz="1400" b="1" i="1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1878213" y="6442085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L6 : GND</a:t>
            </a:r>
            <a:endParaRPr lang="zh-TW" altLang="en-US" sz="1400" b="1" i="1" dirty="0"/>
          </a:p>
        </p:txBody>
      </p:sp>
      <p:sp>
        <p:nvSpPr>
          <p:cNvPr id="212" name="矩形 211"/>
          <p:cNvSpPr/>
          <p:nvPr/>
        </p:nvSpPr>
        <p:spPr>
          <a:xfrm>
            <a:off x="287614" y="5292574"/>
            <a:ext cx="2903642" cy="1506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3" name="矩形 212"/>
          <p:cNvSpPr/>
          <p:nvPr/>
        </p:nvSpPr>
        <p:spPr>
          <a:xfrm>
            <a:off x="285352" y="5667783"/>
            <a:ext cx="2903642" cy="153293"/>
          </a:xfrm>
          <a:prstGeom prst="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14" name="文字方塊 213"/>
          <p:cNvSpPr txBox="1"/>
          <p:nvPr/>
        </p:nvSpPr>
        <p:spPr>
          <a:xfrm>
            <a:off x="266181" y="5343142"/>
            <a:ext cx="42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5" name="文字方塊 214"/>
          <p:cNvSpPr txBox="1"/>
          <p:nvPr/>
        </p:nvSpPr>
        <p:spPr>
          <a:xfrm>
            <a:off x="1878213" y="5585648"/>
            <a:ext cx="13138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solidFill>
                  <a:schemeClr val="bg1"/>
                </a:solidFill>
              </a:rPr>
              <a:t>L4 : DDR3_1.5V</a:t>
            </a:r>
            <a:endParaRPr lang="zh-TW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216" name="文字方塊 215"/>
          <p:cNvSpPr txBox="1"/>
          <p:nvPr/>
        </p:nvSpPr>
        <p:spPr>
          <a:xfrm>
            <a:off x="250269" y="5801362"/>
            <a:ext cx="62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Core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1622028" y="4413088"/>
            <a:ext cx="299680" cy="226203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17" name="文字方塊 216"/>
          <p:cNvSpPr txBox="1"/>
          <p:nvPr/>
        </p:nvSpPr>
        <p:spPr>
          <a:xfrm>
            <a:off x="1878213" y="5200284"/>
            <a:ext cx="8191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/>
              <a:t>L3 : GND</a:t>
            </a:r>
            <a:endParaRPr lang="zh-TW" altLang="en-US" sz="1400" b="1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30278" y="245363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3376651" y="586198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71" y="2449754"/>
            <a:ext cx="2660284" cy="42330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72" y="2449754"/>
            <a:ext cx="2680249" cy="42237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98" y="2696057"/>
            <a:ext cx="4267531" cy="4040306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52399" y="46872"/>
            <a:ext cx="118872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1</a:t>
            </a: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433239" y="873928"/>
          <a:ext cx="11406336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1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(ball N5)</a:t>
                      </a:r>
                      <a:r>
                        <a:rPr lang="en-US" altLang="zh-TW" sz="1600" dirty="0"/>
                        <a:t>: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DDR3_1.5V (merge ball)</a:t>
                      </a:r>
                      <a:r>
                        <a:rPr lang="en-US" altLang="zh-TW" sz="1600" dirty="0"/>
                        <a:t>: 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DDR3_1.5V SOC </a:t>
                      </a:r>
                      <a:r>
                        <a:rPr lang="zh-TW" altLang="en-US" sz="1600" i="0" dirty="0"/>
                        <a:t>端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(2) Ball N5 </a:t>
                      </a: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VIA:</a:t>
                      </a:r>
                      <a:r>
                        <a:rPr lang="zh-TW" altLang="en-US" sz="1600" i="0" dirty="0"/>
                        <a:t> 连接</a:t>
                      </a:r>
                      <a:r>
                        <a:rPr lang="en-US" altLang="zh-TW" sz="1600" i="0" dirty="0"/>
                        <a:t>bottom Cap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(3) Merge ball VIA: </a:t>
                      </a:r>
                      <a:r>
                        <a:rPr lang="zh-TW" altLang="en-US" sz="1600" i="0" dirty="0"/>
                        <a:t>连接内层</a:t>
                      </a:r>
                      <a:r>
                        <a:rPr lang="en-US" altLang="zh-TW" sz="1600" i="0" dirty="0"/>
                        <a:t>main route trace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橢圓 18"/>
          <p:cNvSpPr/>
          <p:nvPr/>
        </p:nvSpPr>
        <p:spPr>
          <a:xfrm>
            <a:off x="4431105" y="3566007"/>
            <a:ext cx="740412" cy="49065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929698" y="4027789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(ball N5)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115519" y="2882032"/>
            <a:ext cx="1075856" cy="188999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7225650" y="3410334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(merge ball)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12434" y="2278149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74" y="2919581"/>
            <a:ext cx="3379607" cy="376324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36" y="2929491"/>
            <a:ext cx="3379606" cy="376324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85737" y="68779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2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1005729" y="901518"/>
          <a:ext cx="10643345" cy="118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9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626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main route: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处有下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VIA,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处有下大于等于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W1&gt;=1.5mm, W2&gt;=1.5mm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2893875" y="2505981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620721" y="2273250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608713" y="2846546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2350209" y="5897230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6489862" y="6195287"/>
            <a:ext cx="575181" cy="36933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7168018" y="3501309"/>
            <a:ext cx="1366484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SOC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119636" y="5825955"/>
            <a:ext cx="15544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区域 </a:t>
            </a:r>
            <a:r>
              <a:rPr lang="en-US" altLang="zh-TW" dirty="0">
                <a:solidFill>
                  <a:schemeClr val="bg1"/>
                </a:solidFill>
              </a:rPr>
              <a:t>VIA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790740" y="4778714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8788299" y="5717585"/>
            <a:ext cx="354266" cy="32684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8325032" y="5251367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9072880" y="4467956"/>
            <a:ext cx="388118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7967873" y="4467956"/>
            <a:ext cx="379760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8486522" y="4283290"/>
            <a:ext cx="548114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387264" y="6198151"/>
            <a:ext cx="575181" cy="34721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56080" y="3155270"/>
            <a:ext cx="206808" cy="46382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330278" y="2453634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8866072" y="3123831"/>
            <a:ext cx="206808" cy="46382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27" y="3058088"/>
            <a:ext cx="3652703" cy="369106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45" y="3079032"/>
            <a:ext cx="3671485" cy="367670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75304" y="79132"/>
            <a:ext cx="122091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DDR3Q_1.5V - Rule 3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5938" y="799037"/>
          <a:ext cx="10557308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06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20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298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146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DeCap@Dram</a:t>
                      </a:r>
                      <a:r>
                        <a:rPr lang="en-US" altLang="zh-TW" i="0" dirty="0"/>
                        <a:t> area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DDR3Q_1.5V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DDR3Q_1.5V@Top: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0402 1uF: C1/C2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DDR3Q_1.5V@Bottom: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0402 0.1uF: 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0402 1uF: C3/C7/C6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0402 4.7uF: C8 </a:t>
                      </a:r>
                      <a:endParaRPr kumimoji="0"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DDR3_1.5V 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橢圓 21"/>
          <p:cNvSpPr/>
          <p:nvPr/>
        </p:nvSpPr>
        <p:spPr>
          <a:xfrm>
            <a:off x="3209120" y="3220068"/>
            <a:ext cx="1116802" cy="147206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748343" y="3741402"/>
            <a:ext cx="614069" cy="47484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23117" y="2738111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797185" y="2717850"/>
            <a:ext cx="2181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DDR3_1.5V@Bottom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80920" y="3062421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(ball N5)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235617" y="3294939"/>
            <a:ext cx="1578700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DDR3_1.5V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(merge ball)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028140" y="4061677"/>
            <a:ext cx="614069" cy="47484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6" name="橢圓 35"/>
          <p:cNvSpPr/>
          <p:nvPr/>
        </p:nvSpPr>
        <p:spPr>
          <a:xfrm>
            <a:off x="8542787" y="3570478"/>
            <a:ext cx="982213" cy="1515871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3242887" y="5471992"/>
            <a:ext cx="423514" cy="677635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2" name="矩形 31"/>
          <p:cNvSpPr/>
          <p:nvPr/>
        </p:nvSpPr>
        <p:spPr>
          <a:xfrm rot="16200000">
            <a:off x="3062368" y="4649173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5" name="矩形 44"/>
          <p:cNvSpPr/>
          <p:nvPr/>
        </p:nvSpPr>
        <p:spPr>
          <a:xfrm rot="16200000">
            <a:off x="7244058" y="4192641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6" name="矩形 45"/>
          <p:cNvSpPr/>
          <p:nvPr/>
        </p:nvSpPr>
        <p:spPr>
          <a:xfrm rot="16200000">
            <a:off x="8536568" y="3635212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7" name="矩形 46"/>
          <p:cNvSpPr/>
          <p:nvPr/>
        </p:nvSpPr>
        <p:spPr>
          <a:xfrm rot="16200000">
            <a:off x="8519154" y="4024728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8" name="矩形 47"/>
          <p:cNvSpPr/>
          <p:nvPr/>
        </p:nvSpPr>
        <p:spPr>
          <a:xfrm rot="16200000">
            <a:off x="8536567" y="4414243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9" name="矩形 48"/>
          <p:cNvSpPr/>
          <p:nvPr/>
        </p:nvSpPr>
        <p:spPr>
          <a:xfrm rot="16200000">
            <a:off x="8536568" y="4843850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0" name="矩形 49"/>
          <p:cNvSpPr/>
          <p:nvPr/>
        </p:nvSpPr>
        <p:spPr>
          <a:xfrm rot="16200000">
            <a:off x="8548583" y="5232791"/>
            <a:ext cx="335825" cy="872244"/>
          </a:xfrm>
          <a:prstGeom prst="rect">
            <a:avLst/>
          </a:prstGeom>
          <a:solidFill>
            <a:srgbClr val="FF99FF">
              <a:alpha val="60000"/>
            </a:srgbClr>
          </a:solidFill>
          <a:ln w="28575">
            <a:solidFill>
              <a:srgbClr val="44546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7" name="文字方塊 36"/>
          <p:cNvSpPr txBox="1"/>
          <p:nvPr/>
        </p:nvSpPr>
        <p:spPr>
          <a:xfrm>
            <a:off x="8672425" y="3855462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C4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691392" y="4679233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C6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691392" y="5071882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C7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697731" y="5460020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C8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420988" y="4428708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701940" y="4269487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C5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16416" y="4886294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C1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229262" y="5408880"/>
            <a:ext cx="446405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</a:rPr>
              <a:t>C2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157817" y="2645117"/>
            <a:ext cx="3579189" cy="3985480"/>
            <a:chOff x="2157817" y="2645117"/>
            <a:chExt cx="3579189" cy="398548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7817" y="2645117"/>
              <a:ext cx="3579189" cy="398548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568" y="6273801"/>
              <a:ext cx="127085" cy="117052"/>
            </a:xfrm>
            <a:prstGeom prst="rect">
              <a:avLst/>
            </a:prstGeom>
          </p:spPr>
        </p:pic>
      </p:grpSp>
      <p:sp>
        <p:nvSpPr>
          <p:cNvPr id="2" name="標題 1"/>
          <p:cNvSpPr txBox="1"/>
          <p:nvPr/>
        </p:nvSpPr>
        <p:spPr>
          <a:xfrm>
            <a:off x="182375" y="96757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- DDR3_1.5V - Rule 4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121568" y="2275785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79484" y="104314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DDR3_1.5V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DDR3_1.5V: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2603136" y="575005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6735989" y="370627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118112" y="4001118"/>
            <a:ext cx="1133031" cy="1151347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096000" y="3039194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2282519" y="6107995"/>
            <a:ext cx="1047450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7185850" y="2669862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866142" y="3262454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6556432" y="4812180"/>
            <a:ext cx="1411757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DDR3_1.5V: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327183" y="5169948"/>
            <a:ext cx="1241722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6092638" y="3047291"/>
            <a:ext cx="3925205" cy="3080196"/>
            <a:chOff x="6092638" y="3047291"/>
            <a:chExt cx="3925205" cy="308019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638" y="3047291"/>
              <a:ext cx="3925205" cy="30801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7069" y="4170731"/>
              <a:ext cx="361950" cy="333375"/>
            </a:xfrm>
            <a:prstGeom prst="rect">
              <a:avLst/>
            </a:prstGeom>
          </p:spPr>
        </p:pic>
      </p:grpSp>
      <p:cxnSp>
        <p:nvCxnSpPr>
          <p:cNvPr id="57" name="直線單箭頭接點 56"/>
          <p:cNvCxnSpPr/>
          <p:nvPr/>
        </p:nvCxnSpPr>
        <p:spPr>
          <a:xfrm flipV="1">
            <a:off x="3379410" y="4845259"/>
            <a:ext cx="2716590" cy="138409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66813" y="1673308"/>
            <a:ext cx="3747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Serdes </a:t>
            </a:r>
            <a:r>
              <a:rPr lang="zh-TW" altLang="en-US" sz="4000" b="1" dirty="0">
                <a:solidFill>
                  <a:srgbClr val="92D050"/>
                </a:solidFill>
              </a:rPr>
              <a:t>讯号绕线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SG200X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85" y="2726943"/>
            <a:ext cx="5751195" cy="40406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4" y="2726943"/>
            <a:ext cx="5601387" cy="4023945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12810" y="272123"/>
            <a:ext cx="11833553" cy="680243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4L/6L-PCB- MIPI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Option1 Rule 1</a:t>
            </a:r>
            <a:endParaRPr lang="en-US" altLang="zh-TW" sz="36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20127" y="962672"/>
          <a:ext cx="7585597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5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22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676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907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  <a:p>
                      <a:pPr algn="l"/>
                      <a:r>
                        <a:rPr lang="en-US" altLang="zh-TW" sz="1600" i="0" dirty="0"/>
                        <a:t>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0.125/0.125/0.15</a:t>
                      </a:r>
                    </a:p>
                    <a:p>
                      <a:pPr algn="l"/>
                      <a:r>
                        <a:rPr lang="en-US" altLang="zh-TW" sz="1600" i="0" dirty="0"/>
                        <a:t>(W/S/D)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Lane to Lane GND shielding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686839" y="2388388"/>
            <a:ext cx="480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MIPI TX/RX differential signals  </a:t>
            </a:r>
            <a:r>
              <a:rPr lang="en-US" altLang="zh-TW" b="1" dirty="0" err="1">
                <a:solidFill>
                  <a:srgbClr val="0070C0"/>
                </a:solidFill>
              </a:rPr>
              <a:t>layout@Top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569602" y="2383044"/>
            <a:ext cx="4754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BGA MIPI TX/RX differential signals </a:t>
            </a:r>
            <a:r>
              <a:rPr lang="en-US" altLang="zh-TW" b="1" dirty="0" err="1">
                <a:solidFill>
                  <a:srgbClr val="0070C0"/>
                </a:solidFill>
              </a:rPr>
              <a:t>layout@Top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233362" y="6417319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707685" y="4593383"/>
            <a:ext cx="814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811138" y="4585026"/>
            <a:ext cx="802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477674" y="576149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TX/RX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07" y="835781"/>
            <a:ext cx="4304389" cy="130612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074244" y="6381556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968729" y="4439494"/>
            <a:ext cx="8147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789461" y="4452211"/>
            <a:ext cx="8026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1" y="2726815"/>
            <a:ext cx="5763833" cy="384311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41" y="2757707"/>
            <a:ext cx="5763834" cy="3843118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141665" y="324442"/>
            <a:ext cx="1194435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MIPI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Option1 - Rule 2</a:t>
            </a:r>
            <a:endParaRPr lang="en-US" altLang="zh-TW" sz="36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51228" y="1053271"/>
          <a:ext cx="1132522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2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329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579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MIPI_TX/RX 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Lane to lane shielding GND VIA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L1 (GND stitching VIA) &lt; 7.5mm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NO GND shielding length L2 &lt; 3.5mm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637177" y="2437119"/>
            <a:ext cx="492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BGA MIPI TX/RX shielding GND VIA </a:t>
            </a:r>
            <a:r>
              <a:rPr lang="en-US" altLang="zh-TW" b="1" dirty="0" err="1">
                <a:solidFill>
                  <a:srgbClr val="0070C0"/>
                </a:solidFill>
              </a:rPr>
              <a:t>distance@Top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7301230" y="3598068"/>
            <a:ext cx="314960" cy="2821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516495" y="3839445"/>
            <a:ext cx="551180" cy="54205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873427" y="3865315"/>
            <a:ext cx="55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 flipV="1">
            <a:off x="4014470" y="4528684"/>
            <a:ext cx="309880" cy="3195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50727" y="2400310"/>
            <a:ext cx="492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QFN MIPI TX/RX shielding GND VIA </a:t>
            </a:r>
            <a:r>
              <a:rPr lang="en-US" altLang="zh-TW" b="1" dirty="0" err="1">
                <a:solidFill>
                  <a:srgbClr val="0070C0"/>
                </a:solidFill>
              </a:rPr>
              <a:t>distance@Top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996777" y="6200600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97727" y="6057550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 flipV="1">
            <a:off x="4482591" y="3966688"/>
            <a:ext cx="309880" cy="3195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4048760" y="4105275"/>
            <a:ext cx="323215" cy="27622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8067675" y="4291294"/>
            <a:ext cx="314960" cy="282167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4207317" y="4212624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L1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2" name="直線接點 41"/>
          <p:cNvCxnSpPr/>
          <p:nvPr/>
        </p:nvCxnSpPr>
        <p:spPr>
          <a:xfrm flipH="1">
            <a:off x="2682334" y="5784118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147407" y="4848225"/>
            <a:ext cx="14893" cy="89852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H="1">
            <a:off x="2740373" y="4848225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3190953" y="515527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L2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9" name="直線接點 48"/>
          <p:cNvCxnSpPr/>
          <p:nvPr/>
        </p:nvCxnSpPr>
        <p:spPr>
          <a:xfrm flipH="1">
            <a:off x="10216609" y="5679343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 flipV="1">
            <a:off x="10677525" y="4943475"/>
            <a:ext cx="4157" cy="70802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>
            <a:off x="10274648" y="4933950"/>
            <a:ext cx="1103207" cy="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0725228" y="5060025"/>
            <a:ext cx="55054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L2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64898" y="391184"/>
            <a:ext cx="11620501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MIPI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Option2 - Rule</a:t>
            </a:r>
            <a:endParaRPr lang="en-US" altLang="zh-TW" sz="3600" dirty="0"/>
          </a:p>
        </p:txBody>
      </p:sp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102742" y="1232933"/>
          <a:ext cx="12000215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45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35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90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46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78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Top/</a:t>
                      </a:r>
                    </a:p>
                    <a:p>
                      <a:pPr algn="l"/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0.125/0.125/0.3/0.3</a:t>
                      </a:r>
                    </a:p>
                    <a:p>
                      <a:pPr algn="l"/>
                      <a:r>
                        <a:rPr lang="en-US" altLang="zh-TW" sz="1600" i="0" dirty="0"/>
                        <a:t>(W/S/Ds/Dg)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(1) Lane to Lane NO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shielding,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diff</a:t>
                      </a:r>
                      <a:r>
                        <a:rPr lang="zh-TW" altLang="en-US" sz="1600" dirty="0"/>
                        <a:t>底下</a:t>
                      </a:r>
                      <a:r>
                        <a:rPr lang="en-US" altLang="zh-TW" sz="1600" dirty="0"/>
                        <a:t>GND plane</a:t>
                      </a:r>
                      <a:r>
                        <a:rPr lang="zh-TW" altLang="en-US" sz="1600" dirty="0"/>
                        <a:t>完整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(2) </a:t>
                      </a:r>
                      <a:r>
                        <a:rPr lang="en-US" altLang="zh-TW" sz="1600" i="0" dirty="0"/>
                        <a:t>TX/RX </a:t>
                      </a:r>
                      <a:r>
                        <a:rPr lang="en-US" altLang="zh-TW" sz="1600" dirty="0"/>
                        <a:t>Group GND shielding, GND shielding</a:t>
                      </a:r>
                      <a:r>
                        <a:rPr lang="zh-TW" altLang="en-US" sz="1600" dirty="0"/>
                        <a:t>必须下</a:t>
                      </a:r>
                      <a:r>
                        <a:rPr lang="en-US" altLang="zh-TW" sz="1600" dirty="0"/>
                        <a:t>VIA: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 </a:t>
                      </a:r>
                      <a:r>
                        <a:rPr lang="en-US" altLang="zh-TW" sz="1600" b="1" dirty="0"/>
                        <a:t>VIA to VIA </a:t>
                      </a:r>
                      <a:r>
                        <a:rPr lang="zh-TW" altLang="en-US" sz="1600" b="1" dirty="0"/>
                        <a:t>距离</a:t>
                      </a:r>
                      <a:r>
                        <a:rPr lang="en-US" altLang="zh-TW" sz="1600" b="1" dirty="0"/>
                        <a:t>&lt;7.5mm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(3) Lane to lane </a:t>
                      </a:r>
                      <a:r>
                        <a:rPr lang="zh-TW" altLang="en-US" sz="1600" dirty="0"/>
                        <a:t>距离限制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1)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&gt;=10mm, Ds=3W, Dg=3W (</a:t>
                      </a:r>
                      <a:r>
                        <a:rPr lang="zh-TW" altLang="en-US" sz="1600" dirty="0"/>
                        <a:t>可允许</a:t>
                      </a:r>
                      <a:r>
                        <a:rPr lang="en-US" altLang="zh-TW" sz="1600" dirty="0"/>
                        <a:t>Dg=2W)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     2)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&lt;10mm, Ds&gt;=2W, Dg&gt;=2W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2801062" y="4332426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8954" y="4350244"/>
            <a:ext cx="90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RX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0" y="4701758"/>
            <a:ext cx="5496289" cy="907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06" y="4701757"/>
            <a:ext cx="5496289" cy="9071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845" y="818470"/>
          <a:ext cx="11969280" cy="2194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3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80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43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05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 (ohm)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Trace width/spacing (mm)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(W/S/Ds/Dg)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MIPI_TX/RX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4L-PCB: L2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6L-PCB: 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4L-PCB: 0.125/0.25/0.3/0.3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6L-PCB: 0.125/0.25/0.3/0.3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(1) Lane to Lane NO GND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shielding,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diff</a:t>
                      </a:r>
                      <a:r>
                        <a:rPr lang="zh-TW" altLang="en-US" sz="1600" dirty="0"/>
                        <a:t>底下</a:t>
                      </a:r>
                      <a:r>
                        <a:rPr lang="en-US" altLang="zh-TW" sz="1600" dirty="0"/>
                        <a:t> GND plane</a:t>
                      </a:r>
                      <a:r>
                        <a:rPr lang="zh-TW" altLang="en-US" sz="1600" dirty="0"/>
                        <a:t>完整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(2) </a:t>
                      </a:r>
                      <a:r>
                        <a:rPr lang="en-US" altLang="zh-TW" sz="1600" i="0" dirty="0"/>
                        <a:t>TX/RX </a:t>
                      </a:r>
                      <a:r>
                        <a:rPr lang="en-US" altLang="zh-TW" sz="1600" dirty="0"/>
                        <a:t>Group GND shielding, GND shielding</a:t>
                      </a:r>
                      <a:r>
                        <a:rPr lang="zh-TW" altLang="en-US" sz="1600" dirty="0"/>
                        <a:t>必须下</a:t>
                      </a:r>
                      <a:r>
                        <a:rPr lang="en-US" altLang="zh-TW" sz="1600" dirty="0"/>
                        <a:t>VIA: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  </a:t>
                      </a:r>
                      <a:r>
                        <a:rPr lang="en-US" altLang="zh-TW" sz="1600" b="1" dirty="0"/>
                        <a:t>VIA to VIA </a:t>
                      </a:r>
                      <a:r>
                        <a:rPr lang="zh-TW" altLang="en-US" sz="1600" b="1" dirty="0"/>
                        <a:t>距离</a:t>
                      </a:r>
                      <a:r>
                        <a:rPr lang="en-US" altLang="zh-TW" sz="1600" b="1" dirty="0"/>
                        <a:t>&lt;7.5mm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(3) Lane to lane </a:t>
                      </a:r>
                      <a:r>
                        <a:rPr lang="zh-TW" altLang="en-US" sz="1600" dirty="0"/>
                        <a:t>距离限制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 1)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&gt;=10mm, Ds=3W, Dg=3W (</a:t>
                      </a:r>
                      <a:r>
                        <a:rPr lang="zh-TW" altLang="en-US" sz="1600" dirty="0"/>
                        <a:t>可允许</a:t>
                      </a:r>
                      <a:r>
                        <a:rPr lang="en-US" altLang="zh-TW" sz="1600" dirty="0"/>
                        <a:t>Dg=2W)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     2) </a:t>
                      </a:r>
                      <a:r>
                        <a:rPr lang="zh-TW" altLang="en-US" sz="1600" dirty="0"/>
                        <a:t>绕线长度</a:t>
                      </a:r>
                      <a:r>
                        <a:rPr lang="en-US" altLang="zh-TW" sz="1600" dirty="0"/>
                        <a:t>&lt;10mm, Ds&gt;=2W, Dg&gt;=2W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64320" y="48160"/>
            <a:ext cx="11984805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MIPI Routing – </a:t>
            </a:r>
            <a:r>
              <a:rPr lang="zh-TW" altLang="en-US" sz="3200" dirty="0"/>
              <a:t>内层走线 </a:t>
            </a:r>
            <a:r>
              <a:rPr lang="en-US" altLang="zh-TW" sz="3200" dirty="0"/>
              <a:t>- Rule </a:t>
            </a:r>
            <a:endParaRPr lang="en-US" altLang="zh-TW" sz="3600" dirty="0"/>
          </a:p>
        </p:txBody>
      </p:sp>
      <p:pic>
        <p:nvPicPr>
          <p:cNvPr id="90" name="圖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61" y="3454640"/>
            <a:ext cx="5722192" cy="2739349"/>
          </a:xfrm>
          <a:prstGeom prst="rect">
            <a:avLst/>
          </a:prstGeom>
        </p:spPr>
      </p:pic>
      <p:grpSp>
        <p:nvGrpSpPr>
          <p:cNvPr id="91" name="群組 90"/>
          <p:cNvGrpSpPr/>
          <p:nvPr/>
        </p:nvGrpSpPr>
        <p:grpSpPr>
          <a:xfrm>
            <a:off x="5882660" y="3407015"/>
            <a:ext cx="3351127" cy="1651713"/>
            <a:chOff x="3466474" y="4301359"/>
            <a:chExt cx="2697260" cy="1324741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6162820" y="4301359"/>
              <a:ext cx="0" cy="116506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H="1">
              <a:off x="5901267" y="5469467"/>
              <a:ext cx="262467" cy="15663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3466474" y="5621154"/>
              <a:ext cx="2459406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/>
          <p:cNvGrpSpPr/>
          <p:nvPr/>
        </p:nvGrpSpPr>
        <p:grpSpPr>
          <a:xfrm>
            <a:off x="9701267" y="3453678"/>
            <a:ext cx="1937385" cy="2676525"/>
            <a:chOff x="6492240" y="4301359"/>
            <a:chExt cx="1595120" cy="2206121"/>
          </a:xfrm>
        </p:grpSpPr>
        <p:cxnSp>
          <p:nvCxnSpPr>
            <p:cNvPr id="96" name="直線接點 95"/>
            <p:cNvCxnSpPr/>
            <p:nvPr/>
          </p:nvCxnSpPr>
          <p:spPr>
            <a:xfrm>
              <a:off x="6510128" y="4301359"/>
              <a:ext cx="0" cy="22010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6492240" y="6507480"/>
              <a:ext cx="1595120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字方塊 97"/>
          <p:cNvSpPr txBox="1"/>
          <p:nvPr/>
        </p:nvSpPr>
        <p:spPr>
          <a:xfrm>
            <a:off x="6271178" y="4116857"/>
            <a:ext cx="56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SOC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7432385" y="3148370"/>
            <a:ext cx="3895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RX@</a:t>
            </a:r>
            <a:r>
              <a:rPr lang="zh-TW" altLang="en-US" sz="1600" b="1" dirty="0">
                <a:solidFill>
                  <a:schemeClr val="accent1"/>
                </a:solidFill>
              </a:rPr>
              <a:t>内层</a:t>
            </a:r>
            <a:r>
              <a:rPr lang="en-US" altLang="zh-TW" sz="1600" b="1" dirty="0">
                <a:solidFill>
                  <a:schemeClr val="accent1"/>
                </a:solidFill>
              </a:rPr>
              <a:t>, Option2, RX group GND shielding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966561" y="4343062"/>
            <a:ext cx="81470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217" name="文字方塊 216"/>
          <p:cNvSpPr txBox="1"/>
          <p:nvPr/>
        </p:nvSpPr>
        <p:spPr>
          <a:xfrm>
            <a:off x="2525262" y="3093653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TX</a:t>
            </a:r>
            <a:endParaRPr lang="zh-TW" altLang="en-US" dirty="0"/>
          </a:p>
        </p:txBody>
      </p:sp>
      <p:sp>
        <p:nvSpPr>
          <p:cNvPr id="219" name="文字方塊 218"/>
          <p:cNvSpPr txBox="1"/>
          <p:nvPr/>
        </p:nvSpPr>
        <p:spPr>
          <a:xfrm>
            <a:off x="175565" y="3384615"/>
            <a:ext cx="574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solidFill>
                  <a:schemeClr val="bg1"/>
                </a:solidFill>
              </a:rPr>
              <a:t>GND</a:t>
            </a:r>
            <a:endParaRPr lang="zh-TW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275" name="文字方塊 274"/>
          <p:cNvSpPr txBox="1"/>
          <p:nvPr/>
        </p:nvSpPr>
        <p:spPr>
          <a:xfrm>
            <a:off x="2470749" y="4789605"/>
            <a:ext cx="90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MIPI RX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958" y="5068430"/>
            <a:ext cx="5740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solidFill>
                  <a:schemeClr val="bg1"/>
                </a:solidFill>
              </a:rPr>
              <a:t>GND</a:t>
            </a:r>
            <a:endParaRPr lang="zh-TW" alt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" y="3384615"/>
            <a:ext cx="5679802" cy="14049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" y="5109368"/>
            <a:ext cx="5679802" cy="1404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4"/>
          <p:cNvSpPr txBox="1"/>
          <p:nvPr/>
        </p:nvSpPr>
        <p:spPr>
          <a:xfrm>
            <a:off x="162087" y="37600"/>
            <a:ext cx="11917680" cy="1001714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3600" smtClean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SG2000 </a:t>
            </a:r>
            <a:r>
              <a:rPr lang="en-US" altLang="zh-TW" sz="3600" dirty="0">
                <a:ln w="635">
                  <a:noFill/>
                </a:ln>
                <a:solidFill>
                  <a:schemeClr val="tx1"/>
                </a:solidFill>
                <a:latin typeface="+mn-lt"/>
                <a:ea typeface="Microsoft JhengHei" panose="020B0604030504040204" pitchFamily="34" charset="-120"/>
                <a:cs typeface="+mj-cs"/>
              </a:rPr>
              <a:t>PCB Type</a:t>
            </a:r>
            <a:endParaRPr lang="zh-TW" altLang="en-US" sz="3600" dirty="0">
              <a:ln w="635">
                <a:noFill/>
              </a:ln>
              <a:solidFill>
                <a:schemeClr val="tx1"/>
              </a:solidFill>
              <a:latin typeface="+mn-lt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6590" y="610832"/>
            <a:ext cx="11741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PCB </a:t>
            </a:r>
            <a:r>
              <a:rPr lang="zh-TW" altLang="en-US" sz="2000" dirty="0"/>
              <a:t>依照支持不同</a:t>
            </a:r>
            <a:r>
              <a:rPr lang="en-US" altLang="zh-TW" sz="2000" dirty="0"/>
              <a:t>PKG</a:t>
            </a:r>
            <a:r>
              <a:rPr lang="zh-TW" altLang="en-US" sz="2000" dirty="0"/>
              <a:t>型式</a:t>
            </a:r>
            <a:r>
              <a:rPr lang="en-US" altLang="zh-TW" sz="2000" dirty="0"/>
              <a:t>, </a:t>
            </a:r>
            <a:r>
              <a:rPr lang="zh-TW" altLang="en-US" sz="2000" dirty="0"/>
              <a:t>分成以下</a:t>
            </a:r>
            <a:r>
              <a:rPr lang="en-US" altLang="zh-TW" sz="2000" dirty="0"/>
              <a:t>PCB</a:t>
            </a:r>
            <a:r>
              <a:rPr lang="zh-TW" altLang="en-US" sz="2000" dirty="0"/>
              <a:t> </a:t>
            </a:r>
            <a:r>
              <a:rPr lang="en-US" altLang="zh-TW" sz="2000" dirty="0"/>
              <a:t>layout: </a:t>
            </a:r>
            <a:br>
              <a:rPr lang="en-US" altLang="zh-TW" sz="2000" dirty="0"/>
            </a:br>
            <a:r>
              <a:rPr lang="en-US" altLang="zh-TW" sz="2000" dirty="0"/>
              <a:t>(1) QFN PKG: </a:t>
            </a:r>
            <a:r>
              <a:rPr lang="en-US" altLang="zh-TW" sz="2000" dirty="0" smtClean="0"/>
              <a:t>SG2002, </a:t>
            </a:r>
            <a:r>
              <a:rPr lang="en-US" altLang="zh-TW" sz="2000" dirty="0"/>
              <a:t>DDR3/DDR2 SIP on PKG (4-Layer/6-Layer PCB)</a:t>
            </a:r>
            <a:br>
              <a:rPr lang="en-US" altLang="zh-TW" sz="2000" dirty="0"/>
            </a:br>
            <a:r>
              <a:rPr lang="en-US" altLang="zh-TW" sz="2000" dirty="0"/>
              <a:t>(2) BGA PKG: </a:t>
            </a:r>
            <a:r>
              <a:rPr lang="en-US" altLang="zh-TW" sz="2000" dirty="0" smtClean="0"/>
              <a:t>SG2000, </a:t>
            </a:r>
            <a:r>
              <a:rPr lang="en-US" altLang="zh-TW" sz="2000" dirty="0"/>
              <a:t>DDR2/DDR3 SIP on PKG (4-Layer/6-Layer PCB)</a:t>
            </a:r>
            <a:br>
              <a:rPr lang="en-US" altLang="zh-TW" sz="2000" dirty="0"/>
            </a:b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Layout rule </a:t>
            </a:r>
            <a:r>
              <a:rPr lang="zh-TW" altLang="en-US" sz="2000" dirty="0"/>
              <a:t>分成以下两部份</a:t>
            </a:r>
            <a:r>
              <a:rPr lang="en-US" altLang="zh-TW" sz="20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(1) </a:t>
            </a:r>
            <a:r>
              <a:rPr lang="en-US" altLang="zh-TW" sz="2000" b="1" dirty="0"/>
              <a:t>DDR Layout rule (2 types)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(2) </a:t>
            </a:r>
            <a:r>
              <a:rPr lang="en-US" altLang="zh-TW" sz="2000" b="1" dirty="0"/>
              <a:t>Serdes/Single-end/Power Layout rule (common rule)</a:t>
            </a:r>
            <a:br>
              <a:rPr lang="en-US" altLang="zh-TW" sz="2000" b="1" dirty="0"/>
            </a:br>
            <a:endParaRPr lang="en-US" altLang="zh-TW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PKG</a:t>
            </a:r>
            <a:r>
              <a:rPr lang="zh-TW" altLang="en-US" sz="2000" dirty="0"/>
              <a:t>型式与叠构相对应</a:t>
            </a:r>
            <a:r>
              <a:rPr lang="en-US" altLang="zh-TW" sz="2000" dirty="0"/>
              <a:t>PCB layout rule</a:t>
            </a:r>
            <a:r>
              <a:rPr lang="zh-TW" altLang="en-US" sz="2000" dirty="0"/>
              <a:t>如下</a:t>
            </a:r>
            <a:r>
              <a:rPr lang="en-US" altLang="zh-TW" sz="2000" dirty="0"/>
              <a:t>:      </a:t>
            </a:r>
            <a:endParaRPr lang="zh-TW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36976" y="4183418"/>
          <a:ext cx="1131804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7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34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48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126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/>
                        <a:t>Stackup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DDR layout rule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Serdes/Single-end/Power Layout 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(1) 4-layer PCB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(2) 6-layer PCB (</a:t>
                      </a:r>
                      <a:r>
                        <a:rPr lang="zh-TW" altLang="en-US" dirty="0"/>
                        <a:t>真</a:t>
                      </a:r>
                      <a:r>
                        <a:rPr lang="en-US" altLang="zh-TW" sz="1800" dirty="0"/>
                        <a:t>6</a:t>
                      </a:r>
                      <a:r>
                        <a:rPr lang="zh-TW" altLang="en-US" sz="1800" dirty="0"/>
                        <a:t>层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QFN </a:t>
                      </a:r>
                      <a:r>
                        <a:rPr lang="zh-TW" altLang="en-US" dirty="0"/>
                        <a:t>电源绕线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4-layer/6-layer (</a:t>
                      </a:r>
                      <a:r>
                        <a:rPr lang="zh-TW" altLang="en-US" sz="1800" dirty="0"/>
                        <a:t>真</a:t>
                      </a:r>
                      <a:r>
                        <a:rPr lang="en-US" altLang="zh-TW" sz="1800" dirty="0"/>
                        <a:t>6</a:t>
                      </a:r>
                      <a:r>
                        <a:rPr lang="zh-TW" altLang="en-US" sz="1800" dirty="0"/>
                        <a:t>层</a:t>
                      </a:r>
                      <a:r>
                        <a:rPr lang="en-US" altLang="zh-TW" sz="1800" dirty="0"/>
                        <a:t>)</a:t>
                      </a:r>
                      <a:endParaRPr lang="en-US" altLang="zh-TW" dirty="0"/>
                    </a:p>
                    <a:p>
                      <a:pPr algn="l"/>
                      <a:r>
                        <a:rPr lang="en-US" altLang="zh-TW" dirty="0"/>
                        <a:t>PCB layout rule (common rule)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BGA PKG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(1) 4-layer PCB</a:t>
                      </a:r>
                      <a:br>
                        <a:rPr lang="en-US" altLang="zh-TW" dirty="0"/>
                      </a:br>
                      <a:r>
                        <a:rPr lang="en-US" altLang="zh-TW" dirty="0"/>
                        <a:t>(2) 6-layer PCB (</a:t>
                      </a:r>
                      <a:r>
                        <a:rPr lang="zh-TW" altLang="en-US" dirty="0"/>
                        <a:t>真</a:t>
                      </a:r>
                      <a:r>
                        <a:rPr lang="en-US" altLang="zh-TW" sz="1800" dirty="0"/>
                        <a:t>6</a:t>
                      </a:r>
                      <a:r>
                        <a:rPr lang="zh-TW" altLang="en-US" sz="1800" dirty="0"/>
                        <a:t>层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BGA </a:t>
                      </a:r>
                      <a:r>
                        <a:rPr lang="zh-TW" altLang="en-US" dirty="0"/>
                        <a:t>电源绕线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20" y="2621382"/>
            <a:ext cx="5471122" cy="39338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1" y="2605622"/>
            <a:ext cx="5457225" cy="39338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2681793" y="2605622"/>
            <a:ext cx="1259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DQ/CA@L1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1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MIPI Routing – </a:t>
            </a:r>
            <a:r>
              <a:rPr lang="en-US" altLang="zh-TW" sz="3200" dirty="0"/>
              <a:t>GND Plane Rule</a:t>
            </a:r>
            <a:endParaRPr lang="en-US" altLang="zh-TW" sz="36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244744" y="2252050"/>
            <a:ext cx="37471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70C0"/>
                </a:solidFill>
              </a:rPr>
              <a:t>MIPI TX/</a:t>
            </a:r>
            <a:r>
              <a:rPr lang="en-US" altLang="zh-TW" b="1" dirty="0" err="1">
                <a:solidFill>
                  <a:srgbClr val="0070C0"/>
                </a:solidFill>
              </a:rPr>
              <a:t>RX@Top</a:t>
            </a:r>
            <a:r>
              <a:rPr lang="en-US" altLang="zh-TW" b="1" dirty="0">
                <a:solidFill>
                  <a:srgbClr val="0070C0"/>
                </a:solidFill>
              </a:rPr>
              <a:t> + GND plane@L2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370999" y="2230915"/>
            <a:ext cx="183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MIPI TX/</a:t>
            </a:r>
            <a:r>
              <a:rPr lang="en-US" altLang="zh-TW" b="1" dirty="0" err="1">
                <a:solidFill>
                  <a:srgbClr val="0070C0"/>
                </a:solidFill>
              </a:rPr>
              <a:t>RX@Top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49784" y="5079946"/>
            <a:ext cx="6096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44744" y="3119581"/>
            <a:ext cx="3030855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GND plane </a:t>
            </a:r>
            <a:r>
              <a:rPr lang="zh-TW" altLang="en-US" b="1" dirty="0">
                <a:solidFill>
                  <a:schemeClr val="bg1"/>
                </a:solidFill>
              </a:rPr>
              <a:t>保留</a:t>
            </a:r>
            <a:r>
              <a:rPr lang="en-US" altLang="zh-TW" b="1" dirty="0">
                <a:solidFill>
                  <a:schemeClr val="bg1"/>
                </a:solidFill>
              </a:rPr>
              <a:t>3</a:t>
            </a:r>
            <a:r>
              <a:rPr lang="zh-TW" altLang="en-US" b="1" dirty="0">
                <a:solidFill>
                  <a:schemeClr val="bg1"/>
                </a:solidFill>
              </a:rPr>
              <a:t>个通道以上</a:t>
            </a:r>
            <a:r>
              <a:rPr lang="en-US" altLang="zh-TW" b="1" dirty="0">
                <a:solidFill>
                  <a:schemeClr val="bg1"/>
                </a:solidFill>
              </a:rPr>
              <a:t>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1" name="表格 2"/>
          <p:cNvGraphicFramePr>
            <a:graphicFrameLocks noGrp="1"/>
          </p:cNvGraphicFramePr>
          <p:nvPr/>
        </p:nvGraphicFramePr>
        <p:xfrm>
          <a:off x="1159559" y="1039730"/>
          <a:ext cx="9469058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1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805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3362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0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TX/RX</a:t>
                      </a:r>
                      <a:br>
                        <a:rPr lang="en-US" altLang="zh-TW" sz="1600" b="1" i="0" dirty="0"/>
                      </a:br>
                      <a:r>
                        <a:rPr lang="en-US" altLang="zh-TW" sz="1600" b="1" i="0" dirty="0"/>
                        <a:t>GND plane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TX/RX@SOC </a:t>
                      </a:r>
                      <a:r>
                        <a:rPr lang="zh-TW" altLang="en-US" sz="1600" i="0" dirty="0"/>
                        <a:t>下方</a:t>
                      </a:r>
                      <a:r>
                        <a:rPr lang="en-US" altLang="zh-TW" sz="1600" i="0" dirty="0"/>
                        <a:t>GND plane@L2 </a:t>
                      </a:r>
                      <a:r>
                        <a:rPr lang="zh-TW" altLang="en-US" sz="1600" i="0" dirty="0"/>
                        <a:t>的破孔会保留</a:t>
                      </a:r>
                      <a:r>
                        <a:rPr lang="en-US" altLang="zh-TW" sz="1600" i="0" dirty="0"/>
                        <a:t>3</a:t>
                      </a:r>
                      <a:r>
                        <a:rPr lang="zh-TW" altLang="en-US" sz="1600" i="0" dirty="0"/>
                        <a:t>组通道以上</a:t>
                      </a:r>
                      <a:r>
                        <a:rPr lang="en-US" altLang="zh-TW" sz="1600" i="0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(Layer2 GND plane </a:t>
                      </a:r>
                      <a:r>
                        <a:rPr lang="zh-TW" altLang="en-US" sz="1600" i="0" dirty="0"/>
                        <a:t>请参照下图</a:t>
                      </a:r>
                      <a:r>
                        <a:rPr lang="en-US" altLang="zh-TW" sz="1600" i="0" dirty="0"/>
                        <a:t>) 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2" name="文字方塊 41"/>
          <p:cNvSpPr txBox="1"/>
          <p:nvPr/>
        </p:nvSpPr>
        <p:spPr>
          <a:xfrm>
            <a:off x="4448904" y="3291984"/>
            <a:ext cx="814705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MIPI_RX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254601" y="3427064"/>
            <a:ext cx="802640" cy="30670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MIPI_TX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矩形: 圓角 45"/>
          <p:cNvSpPr/>
          <p:nvPr/>
        </p:nvSpPr>
        <p:spPr>
          <a:xfrm>
            <a:off x="2523035" y="3806848"/>
            <a:ext cx="3581014" cy="27326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165922" y="5781674"/>
            <a:ext cx="2492678" cy="53643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 rot="20291164">
            <a:off x="10093883" y="4927679"/>
            <a:ext cx="1390056" cy="46663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10562670" y="5385092"/>
            <a:ext cx="1009015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GND VIA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8" name="箭號: 向下 47"/>
          <p:cNvSpPr/>
          <p:nvPr/>
        </p:nvSpPr>
        <p:spPr>
          <a:xfrm rot="10800000">
            <a:off x="9770066" y="4250704"/>
            <a:ext cx="409575" cy="949760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下 48"/>
          <p:cNvSpPr/>
          <p:nvPr/>
        </p:nvSpPr>
        <p:spPr>
          <a:xfrm rot="7655905">
            <a:off x="8248366" y="4599783"/>
            <a:ext cx="409575" cy="1275214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下 49"/>
          <p:cNvSpPr/>
          <p:nvPr/>
        </p:nvSpPr>
        <p:spPr>
          <a:xfrm rot="10800000">
            <a:off x="10663010" y="4221645"/>
            <a:ext cx="409575" cy="949760"/>
          </a:xfrm>
          <a:prstGeom prst="downArrow">
            <a:avLst/>
          </a:prstGeom>
          <a:solidFill>
            <a:srgbClr val="92D050">
              <a:alpha val="42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邊形 12"/>
          <p:cNvSpPr/>
          <p:nvPr/>
        </p:nvSpPr>
        <p:spPr>
          <a:xfrm>
            <a:off x="8396032" y="5171406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1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1" name="十邊形 50"/>
          <p:cNvSpPr/>
          <p:nvPr/>
        </p:nvSpPr>
        <p:spPr>
          <a:xfrm>
            <a:off x="9779945" y="4846289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2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2" name="十邊形 51"/>
          <p:cNvSpPr/>
          <p:nvPr/>
        </p:nvSpPr>
        <p:spPr>
          <a:xfrm>
            <a:off x="10697188" y="4446605"/>
            <a:ext cx="370685" cy="308650"/>
          </a:xfrm>
          <a:prstGeom prst="decagon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3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Routing – Length Matching Rule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81200" y="1455830"/>
          <a:ext cx="7860361" cy="20900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5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520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&lt;=2.5mm (100mils)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inter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TX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RX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79156" y="312123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USB Routing – </a:t>
            </a:r>
            <a:r>
              <a:rPr lang="zh-TW" altLang="en-US" sz="3200" dirty="0"/>
              <a:t>表层走线</a:t>
            </a:r>
            <a:r>
              <a:rPr lang="en-US" altLang="zh-TW" sz="3200" dirty="0"/>
              <a:t>- Rule</a:t>
            </a:r>
            <a:endParaRPr lang="en-US" altLang="zh-TW" sz="36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169151" y="1393522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1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USB</a:t>
                      </a:r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Top/</a:t>
                      </a:r>
                    </a:p>
                    <a:p>
                      <a:r>
                        <a:rPr lang="en-US" altLang="zh-TW" sz="1600" i="0" dirty="0"/>
                        <a:t>Bottom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90ohm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0.125/0.1/0.15 (W/S/D)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Shielding GND VIA: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dirty="0"/>
                        <a:t>Lane to Lane GND shielding</a:t>
                      </a:r>
                      <a:r>
                        <a:rPr lang="zh-TW" altLang="en-US" sz="1600" dirty="0"/>
                        <a:t>必须下</a:t>
                      </a:r>
                      <a:r>
                        <a:rPr lang="en-US" altLang="zh-TW" sz="1600" dirty="0"/>
                        <a:t>VIA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(VIA to VIA </a:t>
                      </a:r>
                      <a:r>
                        <a:rPr lang="zh-TW" altLang="en-US" sz="1600" dirty="0"/>
                        <a:t>距离</a:t>
                      </a:r>
                      <a:r>
                        <a:rPr lang="en-US" altLang="zh-TW" sz="1600" dirty="0"/>
                        <a:t>&lt;=7.5mm)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0" name="圖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63" y="3971135"/>
            <a:ext cx="4184908" cy="674962"/>
          </a:xfrm>
          <a:prstGeom prst="rect">
            <a:avLst/>
          </a:prstGeom>
        </p:spPr>
      </p:pic>
      <p:sp>
        <p:nvSpPr>
          <p:cNvPr id="81" name="文字方塊 80"/>
          <p:cNvSpPr txBox="1"/>
          <p:nvPr/>
        </p:nvSpPr>
        <p:spPr>
          <a:xfrm>
            <a:off x="7882955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8731195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8259752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9400371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8276962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7288876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288876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9634818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25216" y="3211529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497367" y="3753694"/>
            <a:ext cx="5411070" cy="1409227"/>
            <a:chOff x="6219658" y="4762919"/>
            <a:chExt cx="5411070" cy="1409227"/>
          </a:xfrm>
        </p:grpSpPr>
        <p:sp>
          <p:nvSpPr>
            <p:cNvPr id="17" name="矩形 16"/>
            <p:cNvSpPr/>
            <p:nvPr/>
          </p:nvSpPr>
          <p:spPr>
            <a:xfrm>
              <a:off x="6219828" y="5466967"/>
              <a:ext cx="5410900" cy="4041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302718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85023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631767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946714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19827" y="586271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281857" y="5476442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219658" y="5803846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82590" y="5167032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0864174" y="5163953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449547" y="5163953"/>
              <a:ext cx="3009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</a:t>
              </a:r>
              <a:endParaRPr lang="zh-TW" altLang="en-US" i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612602" y="5171973"/>
              <a:ext cx="3302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N</a:t>
              </a:r>
              <a:endParaRPr lang="zh-TW" altLang="en-US" i="1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8302718" y="4949004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8881673" y="493751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8319420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9488067" y="49511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10067022" y="49396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504769" y="5075173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>
              <a:off x="8901519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7750294" y="496597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7748933" y="5075136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 flipV="1">
              <a:off x="10620807" y="494692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068383" y="49638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10067022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8429702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615817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038070" y="4762919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162625" y="47629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 flipH="1">
              <a:off x="7844535" y="4762919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5037825" y="4467726"/>
            <a:ext cx="549568" cy="394127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332088" y="4459196"/>
            <a:ext cx="549568" cy="394637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57174" y="347787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USB Routing – </a:t>
            </a:r>
            <a:r>
              <a:rPr lang="zh-TW" altLang="en-US" sz="3200" dirty="0"/>
              <a:t>内层走线</a:t>
            </a:r>
            <a:r>
              <a:rPr lang="en-US" altLang="zh-TW" sz="3200" dirty="0"/>
              <a:t>- Rule</a:t>
            </a:r>
            <a:endParaRPr lang="en-US" altLang="zh-TW" sz="36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178676" y="1403047"/>
          <a:ext cx="1175615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01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288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168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>
                          <a:latin typeface="+mj-lt"/>
                        </a:rPr>
                        <a:t>USB</a:t>
                      </a:r>
                    </a:p>
                    <a:p>
                      <a:r>
                        <a:rPr lang="en-US" altLang="zh-TW" sz="1600" b="1" i="0" dirty="0">
                          <a:latin typeface="+mj-lt"/>
                        </a:rPr>
                        <a:t>Diff pair</a:t>
                      </a:r>
                      <a:endParaRPr lang="zh-TW" altLang="en-US" sz="1600" b="1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j-lt"/>
                        </a:rPr>
                        <a:t>4L-PCB: L2</a:t>
                      </a:r>
                    </a:p>
                    <a:p>
                      <a:r>
                        <a:rPr lang="en-US" altLang="zh-TW" sz="1600" i="0" dirty="0">
                          <a:latin typeface="+mj-lt"/>
                        </a:rPr>
                        <a:t>6L-PCB: L3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>
                          <a:latin typeface="+mj-lt"/>
                        </a:rPr>
                        <a:t>90ohm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j-lt"/>
                        </a:rPr>
                        <a:t>4L-PCB: 0.125/0.175/0.15 (W/S/D)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>
                          <a:latin typeface="+mj-lt"/>
                        </a:rPr>
                        <a:t>6L-PCB: 0.125/0.175/0.15 (W/S/D)</a:t>
                      </a:r>
                      <a:endParaRPr lang="zh-TW" altLang="en-US" sz="1600" i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>
                          <a:latin typeface="+mj-lt"/>
                        </a:rPr>
                        <a:t>Lane to lane GND shielding.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>
                          <a:latin typeface="+mj-lt"/>
                        </a:rPr>
                        <a:t>Shielding GND VIA:</a:t>
                      </a:r>
                      <a:br>
                        <a:rPr lang="en-US" altLang="zh-TW" sz="1600" i="0" dirty="0">
                          <a:latin typeface="+mj-lt"/>
                        </a:rPr>
                      </a:br>
                      <a:r>
                        <a:rPr lang="en-US" altLang="zh-TW" sz="1600" dirty="0">
                          <a:latin typeface="+mj-lt"/>
                        </a:rPr>
                        <a:t>Lane to Lane GND shielding</a:t>
                      </a:r>
                      <a:r>
                        <a:rPr lang="zh-TW" altLang="en-US" sz="1600" dirty="0">
                          <a:latin typeface="+mj-lt"/>
                        </a:rPr>
                        <a:t>必须下</a:t>
                      </a:r>
                      <a:r>
                        <a:rPr lang="en-US" altLang="zh-TW" sz="1600" dirty="0">
                          <a:latin typeface="+mj-lt"/>
                        </a:rPr>
                        <a:t>VIA </a:t>
                      </a:r>
                      <a:br>
                        <a:rPr lang="en-US" altLang="zh-TW" sz="1600" dirty="0">
                          <a:latin typeface="+mj-lt"/>
                        </a:rPr>
                      </a:br>
                      <a:r>
                        <a:rPr lang="en-US" altLang="zh-TW" sz="1600" dirty="0">
                          <a:latin typeface="+mj-lt"/>
                        </a:rPr>
                        <a:t>(VIA to VIA </a:t>
                      </a:r>
                      <a:r>
                        <a:rPr lang="zh-TW" altLang="en-US" sz="1600" dirty="0">
                          <a:latin typeface="+mj-lt"/>
                        </a:rPr>
                        <a:t>距离  </a:t>
                      </a:r>
                      <a:r>
                        <a:rPr lang="en-US" altLang="zh-TW" sz="1600" dirty="0">
                          <a:latin typeface="+mj-lt"/>
                        </a:rPr>
                        <a:t>S1&lt;=7.5mm)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3076574" y="3218443"/>
            <a:ext cx="13811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USB Diff pair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38" y="3971135"/>
            <a:ext cx="4184908" cy="674962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911530" y="3624295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759770" y="4282032"/>
            <a:ext cx="35758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S1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8288327" y="4319615"/>
            <a:ext cx="2577" cy="41111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428946" y="4326758"/>
            <a:ext cx="0" cy="40469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05537" y="4527592"/>
            <a:ext cx="1197104" cy="7478"/>
          </a:xfrm>
          <a:prstGeom prst="straightConnector1">
            <a:avLst/>
          </a:prstGeom>
          <a:ln w="1905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7317451" y="4338930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317451" y="3968041"/>
            <a:ext cx="5251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GND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663393" y="4156348"/>
            <a:ext cx="779780" cy="30670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FF00"/>
                </a:solidFill>
              </a:rPr>
              <a:t>Diff P/N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6" y="3624295"/>
            <a:ext cx="5492972" cy="24690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USB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981200" y="1455830"/>
          <a:ext cx="786036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2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8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9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USB_DM</a:t>
                      </a:r>
                    </a:p>
                    <a:p>
                      <a:pPr algn="l"/>
                      <a:r>
                        <a:rPr lang="en-US" altLang="zh-TW" sz="1600" b="1" i="0" dirty="0"/>
                        <a:t>USB_DP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" y="115214"/>
            <a:ext cx="1236472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EPHY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- Rule1</a:t>
            </a:r>
            <a:endParaRPr lang="en-US" altLang="zh-TW" sz="3600" dirty="0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304286" y="924293"/>
          <a:ext cx="11756150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4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48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768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Zo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Trace width/spacing (mm)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Shielding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746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endParaRPr lang="en-US" altLang="zh-TW" sz="1600" b="1" i="0" dirty="0"/>
                    </a:p>
                    <a:p>
                      <a:r>
                        <a:rPr lang="en-US" altLang="zh-TW" sz="1600" b="1" i="0" dirty="0"/>
                        <a:t>Diff pair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No control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0.125/0.125/0.125 (</a:t>
                      </a:r>
                      <a:r>
                        <a:rPr lang="en-US" altLang="zh-TW" sz="1600" i="0" dirty="0" err="1"/>
                        <a:t>Ws</a:t>
                      </a:r>
                      <a:r>
                        <a:rPr lang="en-US" altLang="zh-TW" sz="1600" i="0" dirty="0"/>
                        <a:t>/Sg/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)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P/N </a:t>
                      </a:r>
                      <a:r>
                        <a:rPr lang="zh-TW" altLang="en-US" sz="1600" i="0" dirty="0"/>
                        <a:t>之间须有</a:t>
                      </a:r>
                      <a:r>
                        <a:rPr lang="en-US" altLang="zh-TW" sz="1600" i="0" dirty="0"/>
                        <a:t>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TX/RX </a:t>
                      </a:r>
                      <a:r>
                        <a:rPr lang="zh-TW" altLang="en-US" sz="1600" i="0" dirty="0"/>
                        <a:t>之间须有</a:t>
                      </a:r>
                      <a:r>
                        <a:rPr lang="en-US" altLang="zh-TW" sz="1600" i="0" dirty="0"/>
                        <a:t>GND trace shielding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SOC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 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SOC PKG GND </a:t>
                      </a:r>
                      <a:r>
                        <a:rPr lang="zh-TW" altLang="en-US" sz="1600" i="0" dirty="0"/>
                        <a:t>构成回路</a:t>
                      </a:r>
                      <a:r>
                        <a:rPr lang="en-US" altLang="zh-TW" sz="1600" i="0" dirty="0"/>
                        <a:t> 2)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transformer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transformer GND pin</a:t>
                      </a:r>
                      <a:r>
                        <a:rPr lang="zh-TW" altLang="en-US" sz="1600" i="0" dirty="0"/>
                        <a:t>构成回路</a:t>
                      </a:r>
                      <a:endParaRPr lang="en-US" altLang="zh-TW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文字方塊 57"/>
          <p:cNvSpPr txBox="1"/>
          <p:nvPr/>
        </p:nvSpPr>
        <p:spPr>
          <a:xfrm>
            <a:off x="2361501" y="3752136"/>
            <a:ext cx="1322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5228" y="4920017"/>
            <a:ext cx="5410900" cy="866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1715478" y="46901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923943" y="47002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35227" y="5763435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36297" y="5205717"/>
            <a:ext cx="619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Core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435058" y="571409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862307" y="46170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4051522" y="46351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67" name="直線接點 66"/>
          <p:cNvCxnSpPr/>
          <p:nvPr/>
        </p:nvCxnSpPr>
        <p:spPr>
          <a:xfrm flipV="1">
            <a:off x="171547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V="1">
            <a:off x="2294433" y="439056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1732180" y="452610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3926987" y="441432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4505942" y="44028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3943689" y="453838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2314279" y="452610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1163054" y="441902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116169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V="1">
            <a:off x="4507303" y="44271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1842462" y="4215969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4054737" y="4226129"/>
            <a:ext cx="4483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Ws</a:t>
            </a:r>
            <a:endParaRPr lang="zh-TW" altLang="en-US" sz="1600" b="1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450830" y="4215969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0" name="文字方塊 79"/>
          <p:cNvSpPr txBox="1"/>
          <p:nvPr/>
        </p:nvSpPr>
        <p:spPr>
          <a:xfrm flipH="1">
            <a:off x="1257295" y="42159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81" name="矩形 80"/>
          <p:cNvSpPr/>
          <p:nvPr/>
        </p:nvSpPr>
        <p:spPr>
          <a:xfrm>
            <a:off x="56739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696950" y="46505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238" y="47002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2972790" y="46404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5" name="直線接點 84"/>
          <p:cNvCxnSpPr/>
          <p:nvPr/>
        </p:nvCxnSpPr>
        <p:spPr>
          <a:xfrm flipV="1">
            <a:off x="2850027" y="442448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3412033" y="440072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>
            <a:off x="3431879" y="453626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3537950" y="4226129"/>
            <a:ext cx="375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cxnSp>
        <p:nvCxnSpPr>
          <p:cNvPr id="89" name="直線接點 88"/>
          <p:cNvCxnSpPr/>
          <p:nvPr/>
        </p:nvCxnSpPr>
        <p:spPr>
          <a:xfrm flipV="1">
            <a:off x="510891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455513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 flipH="1">
            <a:off x="4650735" y="42159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92" name="矩形 91"/>
          <p:cNvSpPr/>
          <p:nvPr/>
        </p:nvSpPr>
        <p:spPr>
          <a:xfrm>
            <a:off x="509875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92"/>
          <p:cNvSpPr txBox="1"/>
          <p:nvPr/>
        </p:nvSpPr>
        <p:spPr>
          <a:xfrm>
            <a:off x="5228310" y="46505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2959171" y="4218659"/>
            <a:ext cx="463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5" name="直線接點 94"/>
          <p:cNvCxnSpPr/>
          <p:nvPr/>
        </p:nvCxnSpPr>
        <p:spPr>
          <a:xfrm flipV="1">
            <a:off x="5708358" y="44122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 flipH="1">
            <a:off x="5199374" y="42261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97" name="直線單箭頭接點 96"/>
          <p:cNvCxnSpPr/>
          <p:nvPr/>
        </p:nvCxnSpPr>
        <p:spPr>
          <a:xfrm>
            <a:off x="513425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 flipV="1">
            <a:off x="516598" y="44020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506438" y="47104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562253" y="45281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 flipH="1">
            <a:off x="678341" y="4196977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645508" y="4661656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8455559" y="3195003"/>
            <a:ext cx="2142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Shielding GND VIA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6108"/>
            <a:ext cx="5904185" cy="28604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5999" y="5353431"/>
            <a:ext cx="843281" cy="10631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/>
          <p:cNvSpPr txBox="1"/>
          <p:nvPr/>
        </p:nvSpPr>
        <p:spPr>
          <a:xfrm>
            <a:off x="6182361" y="5394103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5" name="橢圓 104"/>
          <p:cNvSpPr/>
          <p:nvPr/>
        </p:nvSpPr>
        <p:spPr>
          <a:xfrm rot="20813494">
            <a:off x="7047041" y="5156802"/>
            <a:ext cx="758524" cy="106353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>
            <a:off x="7786145" y="5880632"/>
            <a:ext cx="132651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GND </a:t>
            </a:r>
            <a:r>
              <a:rPr lang="zh-TW" altLang="en-US" sz="1600" b="1" dirty="0">
                <a:solidFill>
                  <a:schemeClr val="bg1"/>
                </a:solidFill>
              </a:rPr>
              <a:t>回流</a:t>
            </a:r>
            <a:r>
              <a:rPr lang="en-US" altLang="zh-TW" sz="1600" b="1" dirty="0">
                <a:solidFill>
                  <a:schemeClr val="bg1"/>
                </a:solidFill>
              </a:rPr>
              <a:t>VIA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04812" y="802706"/>
          <a:ext cx="11325226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40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0024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Requirement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/>
                        <a:t>EPHY TX/RX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 TX to RX GND shielding</a:t>
                      </a:r>
                    </a:p>
                    <a:p>
                      <a:r>
                        <a:rPr lang="en-US" altLang="zh-TW" sz="1600" i="0" dirty="0"/>
                        <a:t>0.125/0.125 (</a:t>
                      </a:r>
                      <a:r>
                        <a:rPr lang="en-US" altLang="zh-TW" sz="1600" i="0" dirty="0" err="1"/>
                        <a:t>Wg</a:t>
                      </a:r>
                      <a:r>
                        <a:rPr lang="en-US" altLang="zh-TW" sz="1600" i="0" dirty="0"/>
                        <a:t>/Sg)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1600" i="0" dirty="0"/>
                        <a:t>GND trace VIA rule: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1)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SOC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 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SOC PKG E-pad</a:t>
                      </a:r>
                      <a:r>
                        <a:rPr lang="zh-TW" altLang="en-US" sz="1600" i="0" dirty="0"/>
                        <a:t>构成回路</a:t>
                      </a:r>
                      <a:r>
                        <a:rPr lang="en-US" altLang="zh-TW" sz="1600" i="0" dirty="0"/>
                        <a:t/>
                      </a:r>
                      <a:br>
                        <a:rPr lang="en-US" altLang="zh-TW" sz="1600" i="0" dirty="0"/>
                      </a:br>
                      <a:r>
                        <a:rPr lang="zh-TW" altLang="en-US" sz="1600" i="0" dirty="0"/>
                        <a:t> </a:t>
                      </a:r>
                      <a:r>
                        <a:rPr lang="en-US" altLang="zh-TW" sz="1600" i="0" dirty="0"/>
                        <a:t>2) </a:t>
                      </a:r>
                      <a:r>
                        <a:rPr lang="zh-TW" altLang="en-US" sz="1600" i="0" dirty="0"/>
                        <a:t>需确认靠近</a:t>
                      </a:r>
                      <a:r>
                        <a:rPr lang="en-US" altLang="zh-TW" sz="1600" i="0" dirty="0"/>
                        <a:t>transformer</a:t>
                      </a:r>
                      <a:r>
                        <a:rPr lang="zh-TW" altLang="en-US" sz="1600" i="0" dirty="0"/>
                        <a:t>端的</a:t>
                      </a:r>
                      <a:r>
                        <a:rPr lang="en-US" altLang="zh-TW" sz="1600" i="0" dirty="0"/>
                        <a:t>GND trace</a:t>
                      </a:r>
                      <a:r>
                        <a:rPr lang="zh-TW" altLang="en-US" sz="1600" i="0" dirty="0"/>
                        <a:t>至少有一颗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transformer GND pin</a:t>
                      </a:r>
                      <a:r>
                        <a:rPr lang="zh-TW" altLang="en-US" sz="1600" i="0" dirty="0"/>
                        <a:t>构成回路</a:t>
                      </a:r>
                      <a:endParaRPr lang="en-US" altLang="zh-TW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0" y="0"/>
            <a:ext cx="1237043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EPHY Routing – </a:t>
            </a:r>
            <a:r>
              <a:rPr lang="zh-TW" altLang="en-US" sz="3200" dirty="0"/>
              <a:t>表层走线 </a:t>
            </a:r>
            <a:r>
              <a:rPr lang="en-US" altLang="zh-TW" sz="3200" dirty="0"/>
              <a:t>- Rule2</a:t>
            </a:r>
            <a:endParaRPr lang="en-US" altLang="zh-TW" sz="36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857521" y="3188108"/>
            <a:ext cx="2199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EPHY TX/RX Isolation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0987" y="4462817"/>
            <a:ext cx="10119108" cy="866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2336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4421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00986" y="5306234"/>
            <a:ext cx="10119108" cy="2875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91897" y="4748517"/>
            <a:ext cx="6191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Core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00818" y="5256896"/>
            <a:ext cx="61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GND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3804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5696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5024102" y="394563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5025463" y="396990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8555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21511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613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34909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1" name="直線接點 40"/>
          <p:cNvCxnSpPr/>
          <p:nvPr/>
        </p:nvCxnSpPr>
        <p:spPr>
          <a:xfrm flipV="1">
            <a:off x="562707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507329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 flipH="1">
            <a:off x="516889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44" name="矩形 43"/>
          <p:cNvSpPr/>
          <p:nvPr/>
        </p:nvSpPr>
        <p:spPr>
          <a:xfrm>
            <a:off x="5616918" y="425323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746470" y="419336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6226518" y="395501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 flipH="1">
            <a:off x="5717534" y="3768929"/>
            <a:ext cx="53050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/>
              <a:t>Wg</a:t>
            </a:r>
            <a:endParaRPr lang="zh-TW" altLang="en-US" sz="1600" b="1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565241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754838" y="423291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963303" y="424307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901667" y="4159803"/>
            <a:ext cx="300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</a:t>
            </a:r>
            <a:endParaRPr lang="zh-TW" altLang="en-US" i="1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9090882" y="4177983"/>
            <a:ext cx="330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</a:t>
            </a:r>
            <a:endParaRPr lang="zh-TW" altLang="en-US" i="1" dirty="0"/>
          </a:p>
        </p:txBody>
      </p:sp>
      <p:cxnSp>
        <p:nvCxnSpPr>
          <p:cNvPr id="53" name="直線接點 52"/>
          <p:cNvCxnSpPr/>
          <p:nvPr/>
        </p:nvCxnSpPr>
        <p:spPr>
          <a:xfrm flipV="1">
            <a:off x="6754838" y="394485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6201053" y="407098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 flipH="1">
            <a:off x="6296655" y="375876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Sg</a:t>
            </a:r>
            <a:endParaRPr lang="zh-TW" altLang="en-US" sz="1600" b="1" dirty="0"/>
          </a:p>
        </p:txBody>
      </p:sp>
      <p:sp>
        <p:nvSpPr>
          <p:cNvPr id="56" name="矩形 55"/>
          <p:cNvSpPr/>
          <p:nvPr/>
        </p:nvSpPr>
        <p:spPr>
          <a:xfrm>
            <a:off x="7882598" y="4243079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8012150" y="4183202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97478" y="4240903"/>
            <a:ext cx="578955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0227030" y="4181026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3073848" y="3659143"/>
            <a:ext cx="4127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882331" y="3659143"/>
            <a:ext cx="4254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/>
              <a:t>RX</a:t>
            </a:r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 Routing – Length Matching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66788" y="1455830"/>
          <a:ext cx="8474774" cy="7968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3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027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r>
                        <a:rPr lang="en-US" altLang="zh-TW" sz="1800" i="0" dirty="0"/>
                        <a:t>Signal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Reference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Matching Length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EPHY TX/RX</a:t>
                      </a:r>
                      <a:r>
                        <a:rPr lang="zh-TW" altLang="en-US" sz="1600" b="1" i="0" dirty="0"/>
                        <a:t> </a:t>
                      </a:r>
                      <a:r>
                        <a:rPr lang="en-US" altLang="zh-TW" sz="1600" b="1" i="0" dirty="0"/>
                        <a:t>Diff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P/N intra 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dirty="0"/>
                        <a:t>&lt;=0.5mm (20mils)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00339" y="1740685"/>
            <a:ext cx="45542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Single-end </a:t>
            </a:r>
            <a:r>
              <a:rPr lang="zh-TW" altLang="en-US" sz="4000" b="1" dirty="0">
                <a:solidFill>
                  <a:srgbClr val="92D050"/>
                </a:solidFill>
              </a:rPr>
              <a:t>讯号绕线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QFN/BGA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SG200X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121920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- Single-end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83334" y="1330996"/>
          <a:ext cx="11625331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6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4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427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512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660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868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SDIO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RTC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0.1/0.1 (S/D) (0.1mm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62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3955090" y="4040483"/>
            <a:ext cx="4247848" cy="1086237"/>
            <a:chOff x="7217180" y="1635838"/>
            <a:chExt cx="4958778" cy="1086237"/>
          </a:xfrm>
        </p:grpSpPr>
        <p:grpSp>
          <p:nvGrpSpPr>
            <p:cNvPr id="5" name="群組 4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9852" y="2026371"/>
              <a:ext cx="49517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25948" y="2353775"/>
              <a:ext cx="7264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4359" y="1716961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361711" y="171388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2512" y="1721902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2678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38960" y="2073243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751097" y="2073243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25" name="文字方塊 24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934314" y="1720296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930762" y="2062012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42899" y="2062012"/>
              <a:ext cx="325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754988" y="1718693"/>
              <a:ext cx="338021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751436" y="2060409"/>
              <a:ext cx="4284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583876" y="1705729"/>
              <a:ext cx="38323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332618" y="1635838"/>
              <a:ext cx="39806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sp>
        <p:nvSpPr>
          <p:cNvPr id="80" name="矩形 79"/>
          <p:cNvSpPr/>
          <p:nvPr/>
        </p:nvSpPr>
        <p:spPr>
          <a:xfrm>
            <a:off x="3863905" y="3756260"/>
            <a:ext cx="271362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09379" y="3075057"/>
            <a:ext cx="20637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  <a:latin typeface="+mn-lt"/>
              </a:rPr>
              <a:t>Checklist</a:t>
            </a:r>
            <a:endParaRPr lang="zh-TW" altLang="en-US" sz="4000" b="1" dirty="0">
              <a:solidFill>
                <a:srgbClr val="92D050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96953" y="11520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- 4L/6L-PCB– EMMC – Rule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376308" y="5155766"/>
            <a:ext cx="4849222" cy="1086237"/>
            <a:chOff x="7217180" y="1635838"/>
            <a:chExt cx="4958778" cy="1086237"/>
          </a:xfrm>
        </p:grpSpPr>
        <p:grpSp>
          <p:nvGrpSpPr>
            <p:cNvPr id="5" name="群組 4"/>
            <p:cNvGrpSpPr/>
            <p:nvPr/>
          </p:nvGrpSpPr>
          <p:grpSpPr>
            <a:xfrm>
              <a:off x="7217180" y="2016895"/>
              <a:ext cx="4958778" cy="636174"/>
              <a:chOff x="7217181" y="2016895"/>
              <a:chExt cx="4037660" cy="63617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18996" y="2016895"/>
                <a:ext cx="4035844" cy="46380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217181" y="2431689"/>
                <a:ext cx="4037660" cy="22138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05554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99278" y="1786998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95219" y="1786998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259852" y="2026371"/>
              <a:ext cx="433763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25948" y="2353775"/>
              <a:ext cx="63635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4359" y="1716961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361711" y="171388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2512" y="1721902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8305554" y="19898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8694228" y="19783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8316766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9101322" y="199193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112535" y="211598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8707551" y="2113873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934691" y="200678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7933777" y="2115950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2678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38960" y="2073243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751097" y="2073243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25" name="文字方塊 24"/>
            <p:cNvSpPr txBox="1"/>
            <p:nvPr/>
          </p:nvSpPr>
          <p:spPr>
            <a:xfrm flipH="1">
              <a:off x="7949834" y="2073243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91080" y="1785392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934314" y="1720296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9486029" y="196709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9893124" y="19807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904337" y="2095131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499353" y="2102642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930762" y="2062012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42899" y="2062012"/>
              <a:ext cx="285063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711754" y="1783789"/>
              <a:ext cx="388674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754988" y="1718693"/>
              <a:ext cx="29610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S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10277828" y="196549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0713798" y="19790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10725010" y="2093528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10751436" y="2060409"/>
              <a:ext cx="375322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474736" y="1775766"/>
              <a:ext cx="538609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583876" y="1705729"/>
              <a:ext cx="335712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11470666" y="196896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099803" y="198593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1098889" y="2095097"/>
              <a:ext cx="37177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 flipH="1">
              <a:off x="11114946" y="2052390"/>
              <a:ext cx="271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332618" y="1635838"/>
              <a:ext cx="348699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271377" y="2963282"/>
          <a:ext cx="11389302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8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83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78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EMMC_CLK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EMMC_CMD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EMMC_RST_N (BGA)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4L-PCB: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Top/Bottom/L3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8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276514" y="957797"/>
          <a:ext cx="11389303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8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98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806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029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504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EMMC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D0~D3</a:t>
                      </a:r>
                      <a:endParaRPr lang="zh-TW" altLang="zh-TW" sz="1800" b="1" dirty="0"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 region:</a:t>
                      </a:r>
                      <a:b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W&gt;=0.1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0.1/0.1 (S/D) (0.1mm spacing)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25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rout:</a:t>
                      </a:r>
                    </a:p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GND trace shielding,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0.15/0.1 (S/D) (0.15mm spacing)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6" name="群組 55"/>
          <p:cNvGrpSpPr/>
          <p:nvPr/>
        </p:nvGrpSpPr>
        <p:grpSpPr>
          <a:xfrm>
            <a:off x="7213408" y="5045272"/>
            <a:ext cx="3012840" cy="1295825"/>
            <a:chOff x="8002992" y="1841533"/>
            <a:chExt cx="3012840" cy="1295825"/>
          </a:xfrm>
        </p:grpSpPr>
        <p:grpSp>
          <p:nvGrpSpPr>
            <p:cNvPr id="57" name="群組 56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直線接點 69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字方塊 76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1299242" y="4873474"/>
            <a:ext cx="23691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highlight>
                  <a:srgbClr val="C0C0C0"/>
                </a:highlight>
              </a:rPr>
              <a:t>NO GND trace shielding</a:t>
            </a:r>
            <a:endParaRPr lang="zh-TW" altLang="en-US" i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4L/6L-PCB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3209" y="934854"/>
          <a:ext cx="7862949" cy="1402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1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00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314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01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AUD_MIC_L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AUD_MIC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AUD_OUT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(3)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AUD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讯号线下方有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完整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AUD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9" y="2985422"/>
            <a:ext cx="5649786" cy="349157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79520" y="2616090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357186" y="934854"/>
            <a:ext cx="3012840" cy="1295826"/>
            <a:chOff x="8002992" y="1841533"/>
            <a:chExt cx="3012840" cy="1295826"/>
          </a:xfrm>
        </p:grpSpPr>
        <p:grpSp>
          <p:nvGrpSpPr>
            <p:cNvPr id="8" name="群組 7"/>
            <p:cNvGrpSpPr/>
            <p:nvPr/>
          </p:nvGrpSpPr>
          <p:grpSpPr>
            <a:xfrm>
              <a:off x="8087855" y="2187288"/>
              <a:ext cx="2927977" cy="950071"/>
              <a:chOff x="7956884" y="1376253"/>
              <a:chExt cx="3097921" cy="104498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965509" y="2016146"/>
                <a:ext cx="1169702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AUD 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9362183" y="1735614"/>
                <a:ext cx="388333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9811133" y="1735614"/>
                <a:ext cx="329210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 flipH="1">
                <a:off x="8874728" y="1735614"/>
                <a:ext cx="336980" cy="37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20" y="2965466"/>
            <a:ext cx="5457825" cy="3491576"/>
          </a:xfrm>
          <a:prstGeom prst="rect">
            <a:avLst/>
          </a:prstGeom>
        </p:spPr>
      </p:pic>
      <p:sp>
        <p:nvSpPr>
          <p:cNvPr id="33" name="橢圓 32"/>
          <p:cNvSpPr/>
          <p:nvPr/>
        </p:nvSpPr>
        <p:spPr>
          <a:xfrm>
            <a:off x="5019675" y="5057775"/>
            <a:ext cx="304800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972050" y="4438822"/>
            <a:ext cx="122872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pin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691317" y="3913445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470837" y="3948042"/>
            <a:ext cx="12287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8454246" y="2623920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4" y="2812278"/>
            <a:ext cx="5953463" cy="393595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14" y="2812277"/>
            <a:ext cx="5953462" cy="3935954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15465" y="6831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AUD –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1685" y="785277"/>
          <a:ext cx="8546996" cy="1645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57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AUD_MIC_L/AUD_MIC_R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AUD_MICL/AUD_MICR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AUD_AOUTL/AUD_AOUR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AC_AOUTL/AC_AOUR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TW" sz="1600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>
                          <a:latin typeface="+mn-lt"/>
                          <a:cs typeface="Arial" panose="020B0604020202020204" pitchFamily="34" charset="0"/>
                        </a:rPr>
                        <a:t>Top</a:t>
                      </a:r>
                      <a:endParaRPr lang="zh-TW" altLang="en-US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(1) per trace shielding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(2) 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 pitchFamily="34" charset="0"/>
                        </a:rPr>
                        <a:t>ef AUD GND plane</a:t>
                      </a:r>
                    </a:p>
                    <a:p>
                      <a:pPr algn="l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(3)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确认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AUD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讯号线下方有完整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AUD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W&gt;=0.1</a:t>
                      </a:r>
                    </a:p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D=0.1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460445" y="2435115"/>
            <a:ext cx="122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AUD@Top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863291" y="751686"/>
            <a:ext cx="3012840" cy="1295826"/>
            <a:chOff x="8002992" y="1841533"/>
            <a:chExt cx="3012840" cy="1295826"/>
          </a:xfrm>
        </p:grpSpPr>
        <p:grpSp>
          <p:nvGrpSpPr>
            <p:cNvPr id="8" name="群組 7"/>
            <p:cNvGrpSpPr/>
            <p:nvPr/>
          </p:nvGrpSpPr>
          <p:grpSpPr>
            <a:xfrm>
              <a:off x="8087855" y="2187288"/>
              <a:ext cx="2927977" cy="950071"/>
              <a:chOff x="7956884" y="1376253"/>
              <a:chExt cx="3097921" cy="104498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965509" y="2016146"/>
                <a:ext cx="1169702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AUD 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9362183" y="1735614"/>
                <a:ext cx="388333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9811133" y="1735614"/>
                <a:ext cx="329210" cy="370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 flipH="1">
                <a:off x="8874728" y="1735614"/>
                <a:ext cx="336980" cy="37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8454246" y="2442945"/>
            <a:ext cx="1393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AUD@L1/L2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4824725" y="5057775"/>
            <a:ext cx="294956" cy="21907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659083" y="5389934"/>
            <a:ext cx="1454372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ball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94312" y="4640429"/>
            <a:ext cx="1189041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412586" y="4610977"/>
            <a:ext cx="1189041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</a:rPr>
              <a:t>AUD GND </a:t>
            </a:r>
          </a:p>
        </p:txBody>
      </p:sp>
      <p:sp>
        <p:nvSpPr>
          <p:cNvPr id="41" name="橢圓 40"/>
          <p:cNvSpPr/>
          <p:nvPr/>
        </p:nvSpPr>
        <p:spPr>
          <a:xfrm>
            <a:off x="5311323" y="5841571"/>
            <a:ext cx="337001" cy="53065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86880" y="2289922"/>
            <a:ext cx="3371989" cy="5017358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XTAL_IN/OUT - Rule</a:t>
            </a:r>
          </a:p>
        </p:txBody>
      </p:sp>
      <p:graphicFrame>
        <p:nvGraphicFramePr>
          <p:cNvPr id="76" name="表格 75"/>
          <p:cNvGraphicFramePr>
            <a:graphicFrameLocks noGrp="1"/>
          </p:cNvGraphicFramePr>
          <p:nvPr/>
        </p:nvGraphicFramePr>
        <p:xfrm>
          <a:off x="321905" y="1211169"/>
          <a:ext cx="7984201" cy="1158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3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006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SYS_XTAL_IN</a:t>
                      </a:r>
                    </a:p>
                    <a:p>
                      <a:r>
                        <a:rPr lang="en-US" altLang="zh-TW" sz="1600" b="1" i="0" dirty="0"/>
                        <a:t>SYS_XTAL_OUT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Both"/>
                      </a:pPr>
                      <a:r>
                        <a:rPr lang="en-US" altLang="zh-TW" sz="1600" b="1" i="0" dirty="0"/>
                        <a:t>per trace shielding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altLang="zh-TW" sz="1600" b="1" i="0" dirty="0">
                          <a:solidFill>
                            <a:srgbClr val="FF0000"/>
                          </a:solidFill>
                        </a:rPr>
                        <a:t>ef GND plane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arenBoth"/>
                      </a:pP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0.25/0.25 (W/D)</a:t>
                      </a:r>
                      <a:endParaRPr lang="zh-TW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" name="文字方塊 76"/>
          <p:cNvSpPr txBox="1"/>
          <p:nvPr/>
        </p:nvSpPr>
        <p:spPr>
          <a:xfrm>
            <a:off x="8344125" y="4281508"/>
            <a:ext cx="8045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XTAL_IN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8652863" y="5037489"/>
            <a:ext cx="964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XTAL_OUT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498193" y="4668157"/>
            <a:ext cx="890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XTAL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IC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8491816" y="1104111"/>
            <a:ext cx="3012840" cy="1295825"/>
            <a:chOff x="8002992" y="1841533"/>
            <a:chExt cx="3012840" cy="1295825"/>
          </a:xfrm>
        </p:grpSpPr>
        <p:grpSp>
          <p:nvGrpSpPr>
            <p:cNvPr id="89" name="群組 88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文字方塊 100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直線接點 101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單箭頭接點 105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單箭頭接點 107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文字方塊 108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11" name="文字方塊 110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90" name="矩形 89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112" name="文字方塊 111"/>
          <p:cNvSpPr txBox="1"/>
          <p:nvPr/>
        </p:nvSpPr>
        <p:spPr>
          <a:xfrm>
            <a:off x="7496673" y="2752420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BGA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6" y="3115741"/>
            <a:ext cx="5017358" cy="3368855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2113523" y="2743274"/>
            <a:ext cx="173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QFN </a:t>
            </a:r>
            <a:r>
              <a:rPr lang="en-US" altLang="zh-TW" b="1" dirty="0" err="1">
                <a:solidFill>
                  <a:schemeClr val="accent5"/>
                </a:solidFill>
              </a:rPr>
              <a:t>XTAL@Top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6" y="3303702"/>
            <a:ext cx="6209861" cy="307781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only – 4L/6L-PCB – RTC_XIN/XOUT - Rule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7750" y="1390510"/>
          <a:ext cx="7862949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1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1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225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72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878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78">
                <a:tc>
                  <a:txBody>
                    <a:bodyPr/>
                    <a:lstStyle/>
                    <a:p>
                      <a:r>
                        <a:rPr lang="en-US" altLang="zh-TW" sz="1600" b="1" i="0" dirty="0"/>
                        <a:t>RTC_IN</a:t>
                      </a:r>
                    </a:p>
                    <a:p>
                      <a:r>
                        <a:rPr lang="en-US" altLang="zh-TW" sz="1600" b="1" i="0" dirty="0"/>
                        <a:t>RTC_OUT</a:t>
                      </a:r>
                      <a:endParaRPr lang="zh-TW" alt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i="0" dirty="0"/>
                        <a:t>电容 </a:t>
                      </a:r>
                      <a:r>
                        <a:rPr lang="en-US" altLang="zh-TW" sz="1600" i="0" dirty="0"/>
                        <a:t>to XTAL: per trace shielding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dirty="0"/>
                        <a:t>0.25/0.1 (W/D)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84" name="群組 83"/>
          <p:cNvGrpSpPr/>
          <p:nvPr/>
        </p:nvGrpSpPr>
        <p:grpSpPr>
          <a:xfrm>
            <a:off x="7697646" y="5032822"/>
            <a:ext cx="4080444" cy="1347661"/>
            <a:chOff x="7992940" y="493972"/>
            <a:chExt cx="4080444" cy="1347661"/>
          </a:xfrm>
        </p:grpSpPr>
        <p:grpSp>
          <p:nvGrpSpPr>
            <p:cNvPr id="42" name="群組 41"/>
            <p:cNvGrpSpPr/>
            <p:nvPr/>
          </p:nvGrpSpPr>
          <p:grpSpPr>
            <a:xfrm>
              <a:off x="8087262" y="833440"/>
              <a:ext cx="3986122" cy="1008193"/>
              <a:chOff x="6761754" y="5249678"/>
              <a:chExt cx="4888023" cy="1008193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761754" y="5552692"/>
                <a:ext cx="4888023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321768" y="5322794"/>
                <a:ext cx="578955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504073" y="5322794"/>
                <a:ext cx="578955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650817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965764" y="5322794"/>
                <a:ext cx="802292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770747" y="5967485"/>
                <a:ext cx="48790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6834307" y="5562167"/>
                <a:ext cx="5201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6772108" y="5889571"/>
                <a:ext cx="763102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201640" y="5252757"/>
                <a:ext cx="40257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10883224" y="5249678"/>
                <a:ext cx="40257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8478722" y="5249678"/>
                <a:ext cx="355076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9641777" y="5257698"/>
                <a:ext cx="355076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直線接點 55"/>
              <p:cNvCxnSpPr/>
              <p:nvPr/>
            </p:nvCxnSpPr>
            <p:spPr>
              <a:xfrm flipV="1">
                <a:off x="8321768" y="5525614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 flipV="1">
                <a:off x="8900723" y="551412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/>
              <p:nvPr/>
            </p:nvCxnSpPr>
            <p:spPr>
              <a:xfrm>
                <a:off x="8338470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 flipV="1">
                <a:off x="9507117" y="552772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 flipV="1">
                <a:off x="10086072" y="5516236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/>
              <p:nvPr/>
            </p:nvCxnSpPr>
            <p:spPr>
              <a:xfrm>
                <a:off x="9523819" y="5651783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>
                <a:off x="8920569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7769344" y="5542585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>
                <a:off x="7767983" y="5651746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 flipV="1">
                <a:off x="10639857" y="552353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 flipV="1">
                <a:off x="10087433" y="5540508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>
                <a:off x="10086072" y="5649669"/>
                <a:ext cx="55378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8448752" y="5609039"/>
                <a:ext cx="450074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634867" y="5609039"/>
                <a:ext cx="450074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9057120" y="5609039"/>
                <a:ext cx="341838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S</a:t>
                </a:r>
                <a:endParaRPr lang="zh-TW" altLang="en-US" sz="1600" b="1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10181675" y="5609039"/>
                <a:ext cx="381551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flipH="1">
                <a:off x="7863585" y="5609039"/>
                <a:ext cx="404529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7992940" y="493972"/>
              <a:ext cx="20320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Two trace shielding 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2979141" y="2946056"/>
            <a:ext cx="1125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XTAL@L1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61273" y="3264990"/>
            <a:ext cx="3012840" cy="1295825"/>
            <a:chOff x="8002992" y="1841533"/>
            <a:chExt cx="3012840" cy="1295825"/>
          </a:xfrm>
        </p:grpSpPr>
        <p:grpSp>
          <p:nvGrpSpPr>
            <p:cNvPr id="76" name="群組 75"/>
            <p:cNvGrpSpPr/>
            <p:nvPr/>
          </p:nvGrpSpPr>
          <p:grpSpPr>
            <a:xfrm>
              <a:off x="8087855" y="2187287"/>
              <a:ext cx="2927977" cy="950071"/>
              <a:chOff x="7956884" y="1376253"/>
              <a:chExt cx="3097921" cy="1044988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7956884" y="1679267"/>
                <a:ext cx="3096127" cy="40411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56403" y="1449369"/>
                <a:ext cx="482280" cy="22138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0201937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8126828" y="1449369"/>
                <a:ext cx="668323" cy="221381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964375" y="2094060"/>
                <a:ext cx="3090430" cy="21350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017322" y="1688742"/>
                <a:ext cx="44880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pp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7965509" y="2016146"/>
                <a:ext cx="658419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GND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8323317" y="1379332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10395536" y="1376253"/>
                <a:ext cx="347350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bg1"/>
                    </a:solidFill>
                  </a:rPr>
                  <a:t>G</a:t>
                </a:r>
                <a:endParaRPr lang="zh-TW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9387148" y="1376253"/>
                <a:ext cx="306366" cy="40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i="1" dirty="0">
                    <a:solidFill>
                      <a:schemeClr val="tx1"/>
                    </a:solidFill>
                  </a:rPr>
                  <a:t>S</a:t>
                </a:r>
                <a:endParaRPr lang="zh-TW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線接點 96"/>
              <p:cNvCxnSpPr/>
              <p:nvPr/>
            </p:nvCxnSpPr>
            <p:spPr>
              <a:xfrm flipV="1">
                <a:off x="9256403" y="1652189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 flipV="1">
                <a:off x="9738682" y="1640697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/>
              <p:cNvCxnSpPr/>
              <p:nvPr/>
            </p:nvCxnSpPr>
            <p:spPr>
              <a:xfrm>
                <a:off x="9270316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/>
              <p:cNvCxnSpPr/>
              <p:nvPr/>
            </p:nvCxnSpPr>
            <p:spPr>
              <a:xfrm flipV="1">
                <a:off x="8796224" y="1669160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/>
              <p:nvPr/>
            </p:nvCxnSpPr>
            <p:spPr>
              <a:xfrm>
                <a:off x="8795090" y="1778321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/>
              <p:nvPr/>
            </p:nvCxnSpPr>
            <p:spPr>
              <a:xfrm flipV="1">
                <a:off x="10192807" y="1650112"/>
                <a:ext cx="0" cy="27109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/>
              <p:cNvCxnSpPr/>
              <p:nvPr/>
            </p:nvCxnSpPr>
            <p:spPr>
              <a:xfrm>
                <a:off x="9731494" y="1776244"/>
                <a:ext cx="4613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字方塊 103"/>
              <p:cNvSpPr txBox="1"/>
              <p:nvPr/>
            </p:nvSpPr>
            <p:spPr>
              <a:xfrm>
                <a:off x="9362183" y="1735614"/>
                <a:ext cx="388333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W</a:t>
                </a:r>
                <a:endParaRPr lang="zh-TW" altLang="en-US" sz="1600" b="1" dirty="0"/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9811133" y="1735614"/>
                <a:ext cx="329210" cy="370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  <p:sp>
            <p:nvSpPr>
              <p:cNvPr id="106" name="文字方塊 105"/>
              <p:cNvSpPr txBox="1"/>
              <p:nvPr/>
            </p:nvSpPr>
            <p:spPr>
              <a:xfrm flipH="1">
                <a:off x="8874728" y="1735614"/>
                <a:ext cx="336980" cy="37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dirty="0"/>
                  <a:t>D</a:t>
                </a:r>
                <a:endParaRPr lang="zh-TW" altLang="en-US" sz="1600" b="1" dirty="0"/>
              </a:p>
            </p:txBody>
          </p:sp>
        </p:grpSp>
        <p:sp>
          <p:nvSpPr>
            <p:cNvPr id="77" name="矩形 76"/>
            <p:cNvSpPr/>
            <p:nvPr/>
          </p:nvSpPr>
          <p:spPr>
            <a:xfrm>
              <a:off x="8002992" y="1841533"/>
              <a:ext cx="189420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i="1" dirty="0">
                  <a:highlight>
                    <a:srgbClr val="C0C0C0"/>
                  </a:highlight>
                </a:rPr>
                <a:t>Per trace shielding</a:t>
              </a:r>
              <a:endParaRPr lang="zh-TW" altLang="en-US" i="1" dirty="0">
                <a:highlight>
                  <a:srgbClr val="C0C0C0"/>
                </a:highlight>
              </a:endParaRPr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5150128" y="3370779"/>
            <a:ext cx="709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</a:rPr>
              <a:t>XTAL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663215" y="3340002"/>
            <a:ext cx="6946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SOC</a:t>
            </a:r>
            <a:endParaRPr lang="zh-TW" altLang="en-US" sz="2400" b="1" dirty="0">
              <a:solidFill>
                <a:srgbClr val="FFFF00"/>
              </a:solidFill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3087343" y="3850552"/>
            <a:ext cx="9055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RTC_XIN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716509" y="4724270"/>
            <a:ext cx="10877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RTC_XOUT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19" y="3083335"/>
            <a:ext cx="2444498" cy="32362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0" y="3064389"/>
            <a:ext cx="2435647" cy="323621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QFN/BGA – 4L/6L-PCB – WIFI_ANT Layout Rule</a:t>
            </a:r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304799" y="885274"/>
          <a:ext cx="9836624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32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7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25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430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960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8345"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Signal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Layer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Zo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Shielding Rule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Trace width/spacing (mm)</a:t>
                      </a:r>
                      <a:endParaRPr lang="zh-TW" alt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b="1" dirty="0">
                          <a:effectLst/>
                        </a:rPr>
                        <a:t>WIFI_ANT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Top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50ohm</a:t>
                      </a:r>
                      <a:endParaRPr lang="zh-TW" alt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trace shielding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0.75/0.15/0.3 (W/D1/D2)</a:t>
                      </a:r>
                      <a:endParaRPr lang="zh-TW" altLang="en-US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2" name="文字方塊 61"/>
          <p:cNvSpPr txBox="1"/>
          <p:nvPr/>
        </p:nvSpPr>
        <p:spPr>
          <a:xfrm>
            <a:off x="1198113" y="2714003"/>
            <a:ext cx="1747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WIFI_ANT@Top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638616" y="2695939"/>
            <a:ext cx="2914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WIFI_ANT@GND/PWR plane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466214" y="5369259"/>
            <a:ext cx="10267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4394687" y="3655970"/>
            <a:ext cx="962526" cy="2397549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3871319" y="3226118"/>
            <a:ext cx="1952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WIFI_ANT</a:t>
            </a:r>
            <a:r>
              <a:rPr lang="zh-TW" altLang="en-US" sz="1600" b="1" dirty="0">
                <a:solidFill>
                  <a:schemeClr val="bg1"/>
                </a:solidFill>
              </a:rPr>
              <a:t> 下方</a:t>
            </a:r>
            <a:r>
              <a:rPr lang="en-US" altLang="zh-TW" sz="1600" b="1" dirty="0">
                <a:solidFill>
                  <a:schemeClr val="bg1"/>
                </a:solidFill>
              </a:rPr>
              <a:t>plane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需挖空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996587" y="4217379"/>
            <a:ext cx="7461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6L 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89549" y="4460345"/>
            <a:ext cx="5055424" cy="2404066"/>
            <a:chOff x="6689549" y="4507970"/>
            <a:chExt cx="5055424" cy="2404066"/>
          </a:xfrm>
        </p:grpSpPr>
        <p:sp>
          <p:nvSpPr>
            <p:cNvPr id="16" name="矩形 15"/>
            <p:cNvSpPr/>
            <p:nvPr/>
          </p:nvSpPr>
          <p:spPr>
            <a:xfrm>
              <a:off x="7108986" y="5440304"/>
              <a:ext cx="4593353" cy="39379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110451" y="5835341"/>
              <a:ext cx="4593353" cy="5163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110030" y="4999706"/>
              <a:ext cx="4590968" cy="4354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9078231" y="4839136"/>
              <a:ext cx="528048" cy="15462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122676" y="4839136"/>
              <a:ext cx="731746" cy="1546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41460" y="4839136"/>
              <a:ext cx="731746" cy="1546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13437" y="5289415"/>
              <a:ext cx="573807" cy="14765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32678" y="4991640"/>
              <a:ext cx="3962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pp</a:t>
              </a:r>
              <a:endParaRPr lang="zh-TW" altLang="en-US" sz="16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03992" y="5227685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56596" y="47521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334648" y="474996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168712" y="4746973"/>
              <a:ext cx="4184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Sig</a:t>
              </a:r>
              <a:endParaRPr lang="zh-TW" altLang="en-US" sz="1600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078231" y="4637939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093464" y="472458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73207" y="4649794"/>
              <a:ext cx="1175" cy="2666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73140" y="472603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112680" y="4612836"/>
              <a:ext cx="2674" cy="3877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07590" y="4724585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9194049" y="4507970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694787" y="4507970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 flipH="1">
              <a:off x="8671917" y="4507970"/>
              <a:ext cx="4643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08689" y="4766308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713019" y="5222328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40" name="直線接點 39"/>
            <p:cNvCxnSpPr/>
            <p:nvPr/>
          </p:nvCxnSpPr>
          <p:spPr>
            <a:xfrm flipV="1">
              <a:off x="9612282" y="4643544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7116655" y="5439896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Core</a:t>
              </a:r>
              <a:endParaRPr lang="zh-TW" altLang="en-US" sz="16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051914" y="6151196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718809" y="5770371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19012" y="5288295"/>
              <a:ext cx="676216" cy="14043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1155551" y="5227685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137559" y="5908630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pp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717345" y="615244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9069196" y="5127760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9084429" y="5214406"/>
              <a:ext cx="50509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V="1">
              <a:off x="9603247" y="5133364"/>
              <a:ext cx="0" cy="1893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H="1" flipV="1">
              <a:off x="7678318" y="5118827"/>
              <a:ext cx="13435" cy="10856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1026146" y="5081078"/>
              <a:ext cx="5625" cy="114197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字方塊 52"/>
            <p:cNvSpPr txBox="1"/>
            <p:nvPr/>
          </p:nvSpPr>
          <p:spPr>
            <a:xfrm>
              <a:off x="9901158" y="5000595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4" name="文字方塊 53"/>
            <p:cNvSpPr txBox="1"/>
            <p:nvPr/>
          </p:nvSpPr>
          <p:spPr>
            <a:xfrm flipH="1">
              <a:off x="8462727" y="5007246"/>
              <a:ext cx="46431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7108986" y="6628022"/>
              <a:ext cx="4593353" cy="1491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041493" y="6553479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6689549" y="6574851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7108986" y="6358370"/>
              <a:ext cx="4593353" cy="27038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106411" y="6356096"/>
              <a:ext cx="6550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Core</a:t>
              </a:r>
              <a:endParaRPr lang="zh-TW" altLang="en-US" sz="16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7117947" y="6212336"/>
              <a:ext cx="573807" cy="1476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108502" y="6137215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PWR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029314" y="6211215"/>
              <a:ext cx="676216" cy="1404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11165853" y="6123772"/>
              <a:ext cx="5791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PWR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7113437" y="5832410"/>
              <a:ext cx="573807" cy="14765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024804" y="5831290"/>
              <a:ext cx="676216" cy="14043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115575" y="5770680"/>
              <a:ext cx="6081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1172926" y="5770680"/>
              <a:ext cx="56769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</a:rPr>
                <a:t>GND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直線單箭頭接點 77"/>
            <p:cNvCxnSpPr/>
            <p:nvPr/>
          </p:nvCxnSpPr>
          <p:spPr>
            <a:xfrm>
              <a:off x="9598555" y="5214406"/>
              <a:ext cx="143661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flipV="1">
              <a:off x="7674740" y="5208999"/>
              <a:ext cx="1401637" cy="540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78542" y="5284414"/>
              <a:ext cx="3356625" cy="1091370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0326544" y="4995550"/>
              <a:ext cx="399242" cy="1643119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992379" y="5000754"/>
              <a:ext cx="399242" cy="1643119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6" name="文字方塊 85"/>
          <p:cNvSpPr txBox="1"/>
          <p:nvPr/>
        </p:nvSpPr>
        <p:spPr>
          <a:xfrm>
            <a:off x="9041896" y="1488152"/>
            <a:ext cx="7626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4L-PCB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207" y="1754096"/>
            <a:ext cx="4971167" cy="26373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41216" y="1817687"/>
            <a:ext cx="44856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TW" sz="4000" b="1" dirty="0">
                <a:solidFill>
                  <a:srgbClr val="92D050"/>
                </a:solidFill>
              </a:rPr>
              <a:t>模拟</a:t>
            </a:r>
            <a:r>
              <a:rPr lang="en-US" altLang="zh-TW" sz="4000" b="1" dirty="0">
                <a:solidFill>
                  <a:srgbClr val="92D050"/>
                </a:solidFill>
              </a:rPr>
              <a:t>/</a:t>
            </a:r>
            <a:r>
              <a:rPr lang="zh-TW" altLang="en-US" sz="4000" b="1" dirty="0">
                <a:solidFill>
                  <a:srgbClr val="92D050"/>
                </a:solidFill>
              </a:rPr>
              <a:t>数字电源绕线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QFN PKG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SG2002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/>
        </p:nvGraphicFramePr>
        <p:xfrm>
          <a:off x="528995" y="890704"/>
          <a:ext cx="11438810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1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598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503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C1/C2/C6/C8/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C3/C4/C9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C5/C7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1) </a:t>
                      </a:r>
                      <a:r>
                        <a:rPr lang="zh-TW" altLang="en-US" sz="1600" i="0" dirty="0">
                          <a:solidFill>
                            <a:srgbClr val="FF0000"/>
                          </a:solidFill>
                        </a:rPr>
                        <a:t>每根</a:t>
                      </a:r>
                      <a:r>
                        <a:rPr lang="en-US" altLang="zh-TW" sz="1600" i="0" dirty="0">
                          <a:solidFill>
                            <a:srgbClr val="FF0000"/>
                          </a:solidFill>
                        </a:rPr>
                        <a:t>VDDC pin </a:t>
                      </a:r>
                      <a:r>
                        <a:rPr lang="zh-TW" altLang="en-US" sz="1600" i="0" dirty="0">
                          <a:solidFill>
                            <a:srgbClr val="FF0000"/>
                          </a:solidFill>
                        </a:rPr>
                        <a:t>需连接两颗</a:t>
                      </a:r>
                      <a:r>
                        <a:rPr lang="en-US" altLang="zh-TW" sz="1600" i="0" dirty="0">
                          <a:solidFill>
                            <a:srgbClr val="FF0000"/>
                          </a:solidFill>
                        </a:rPr>
                        <a:t>VIA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2)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VDDC 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430165" y="2722074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67096" y="273084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753700" y="3057525"/>
            <a:ext cx="9381025" cy="3728658"/>
            <a:chOff x="1753700" y="2957302"/>
            <a:chExt cx="9381025" cy="386698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700" y="2957302"/>
              <a:ext cx="4494700" cy="3866981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3449215" y="4128340"/>
              <a:ext cx="779780" cy="54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</a:t>
              </a:r>
              <a:endPara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6225" y="2985877"/>
              <a:ext cx="4418500" cy="3834231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166244" y="5503222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C5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995044" y="328331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C7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517745" y="5498821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C4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166662" y="38381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C8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490512" y="424769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C9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623862" y="47525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C1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823887" y="524781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C2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833412" y="5533568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C3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252137" y="4419143"/>
              <a:ext cx="393065" cy="3496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1600" b="1" dirty="0">
                  <a:solidFill>
                    <a:schemeClr val="bg1"/>
                  </a:solidFill>
                </a:rPr>
                <a:t>C6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橢圓 2"/>
          <p:cNvSpPr/>
          <p:nvPr/>
        </p:nvSpPr>
        <p:spPr>
          <a:xfrm>
            <a:off x="4343400" y="2969230"/>
            <a:ext cx="388724" cy="85982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774552" y="3928706"/>
            <a:ext cx="1321447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4774552" y="4971325"/>
            <a:ext cx="1028702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912341" y="5037133"/>
            <a:ext cx="1028702" cy="504504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1871359" y="4038601"/>
            <a:ext cx="1062684" cy="652578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78074" y="-1226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2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46" y="3122921"/>
            <a:ext cx="4727094" cy="36591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42" y="3133721"/>
            <a:ext cx="4659113" cy="365911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303325" y="2698737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VDDC@Top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344621" y="2526868"/>
            <a:ext cx="19126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VDDC@L3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VDDC@L4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552921" y="3538253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83497" y="6038227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6096000" y="6375786"/>
            <a:ext cx="428625" cy="35438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5861881" y="5741942"/>
            <a:ext cx="1227015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PMIC</a:t>
            </a:r>
            <a:r>
              <a:rPr lang="zh-TW" altLang="en-US" dirty="0">
                <a:solidFill>
                  <a:schemeClr val="bg1"/>
                </a:solidFill>
              </a:rPr>
              <a:t>区域</a:t>
            </a: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110429" y="4447582"/>
            <a:ext cx="354266" cy="298724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253067" y="5520101"/>
            <a:ext cx="354266" cy="298724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7641790" y="498431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701555" y="3731059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1127849" y="6410609"/>
            <a:ext cx="575181" cy="26647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4222750" y="3683817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222750" y="3411041"/>
            <a:ext cx="330171" cy="1839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4953000" y="3083383"/>
            <a:ext cx="159554" cy="26202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93876" y="3389943"/>
            <a:ext cx="468723" cy="11847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5077226" y="3658911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527594" y="3392525"/>
            <a:ext cx="213920" cy="186915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359800" y="4068619"/>
            <a:ext cx="263308" cy="203915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0000211" y="3681704"/>
            <a:ext cx="315884" cy="14330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9923791" y="3411041"/>
            <a:ext cx="508682" cy="1272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9863770" y="3117452"/>
            <a:ext cx="159554" cy="26202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9136028" y="3427496"/>
            <a:ext cx="330171" cy="18393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9142565" y="3703167"/>
            <a:ext cx="330171" cy="14330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1" name="表格 2"/>
          <p:cNvGraphicFramePr>
            <a:graphicFrameLocks noGrp="1"/>
          </p:cNvGraphicFramePr>
          <p:nvPr/>
        </p:nvGraphicFramePr>
        <p:xfrm>
          <a:off x="496912" y="788305"/>
          <a:ext cx="11478914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8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3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48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main routing, 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内层绕线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VIA,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</a:t>
                      </a:r>
                      <a:r>
                        <a:rPr kumimoji="0" lang="zh-TW" alt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区域扣除破孔有效宽度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: W1&gt;=4mm (SOC QFN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正下方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),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W2&gt;=1.5mm (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lang="zh-TW" altLang="en-US" sz="1600" dirty="0"/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W3&gt;=1.5mm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Main route </a:t>
                      </a:r>
                      <a:r>
                        <a:rPr lang="zh-TW" altLang="en-US" sz="1600" dirty="0"/>
                        <a:t>扣除破孔有效宽度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W4&gt;=1.5mm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6056877" y="6088382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73" name="直線單箭頭接點 72"/>
          <p:cNvCxnSpPr/>
          <p:nvPr/>
        </p:nvCxnSpPr>
        <p:spPr>
          <a:xfrm>
            <a:off x="5687383" y="6360350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>
            <a:off x="6703301" y="6366569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8527321" y="3117452"/>
            <a:ext cx="2050625" cy="105991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952725" y="5741942"/>
            <a:ext cx="1125196" cy="106516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9557899" y="3886057"/>
            <a:ext cx="1025817" cy="64516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SOC</a:t>
            </a:r>
            <a:r>
              <a:rPr lang="zh-TW" altLang="en-US" b="1" dirty="0">
                <a:solidFill>
                  <a:srgbClr val="FFFF00"/>
                </a:solidFill>
              </a:rPr>
              <a:t>区域</a:t>
            </a: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9623108" y="3157570"/>
            <a:ext cx="0" cy="700162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9581110" y="3440528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994484" y="3931710"/>
            <a:ext cx="1633535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SOC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10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802209" y="6307748"/>
            <a:ext cx="1662886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PMIC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634" y="2934419"/>
            <a:ext cx="3907292" cy="309639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63" y="2540160"/>
            <a:ext cx="4659113" cy="4003515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VDDC – Rule 3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79484" y="1043142"/>
          <a:ext cx="7660796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95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56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VDDC: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839778" y="5576313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191834" y="390577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8508820" y="3659152"/>
            <a:ext cx="1632805" cy="169458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668721" y="2934419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62462" y="5966990"/>
            <a:ext cx="1047450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2709912" y="4740484"/>
            <a:ext cx="3958809" cy="12903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758571" y="2565087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438822" y="3185967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7278104" y="4942542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VDDC: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704361" y="5353735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37996" y="2159013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VDDC@Top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304800" y="113338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</a:rPr>
              <a:t>Checklist – </a:t>
            </a:r>
            <a:r>
              <a:rPr lang="en-US" altLang="zh-TW" sz="3600" b="1" dirty="0" err="1">
                <a:latin typeface="+mn-lt"/>
              </a:rPr>
              <a:t>Stackup</a:t>
            </a:r>
            <a:r>
              <a:rPr lang="en-US" altLang="zh-TW" sz="3600" b="1" dirty="0">
                <a:latin typeface="+mn-lt"/>
              </a:rPr>
              <a:t> – 4L-PCB/6L-PCB</a:t>
            </a:r>
          </a:p>
          <a:p>
            <a:endParaRPr lang="zh-TW" altLang="en-US" sz="3600" b="1" dirty="0">
              <a:latin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400050" y="892172"/>
          <a:ext cx="11616181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21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128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8072">
                <a:tc>
                  <a:txBody>
                    <a:bodyPr/>
                    <a:lstStyle/>
                    <a:p>
                      <a:r>
                        <a:rPr lang="en-US" altLang="zh-TW" dirty="0"/>
                        <a:t>No.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4L-PCB</a:t>
                      </a:r>
                    </a:p>
                    <a:p>
                      <a:r>
                        <a:rPr lang="zh-TW" altLang="en-US" sz="1600" dirty="0"/>
                        <a:t>叠构要求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介电层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铜 厚度限制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确认介电层厚度 </a:t>
                      </a:r>
                      <a:r>
                        <a:rPr lang="en-US" altLang="zh-TW" sz="1600" dirty="0"/>
                        <a:t>– pp/core 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(1) pp&lt;=5mils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, 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的厚度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L2/L3 Core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&gt;=25mils,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每层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6L-PCB</a:t>
                      </a:r>
                    </a:p>
                    <a:p>
                      <a:r>
                        <a:rPr lang="zh-TW" altLang="en-US" sz="1600" dirty="0"/>
                        <a:t>叠构要求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介电层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铜 厚度限制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确认介电层厚度 </a:t>
                      </a:r>
                      <a:r>
                        <a:rPr lang="en-US" altLang="zh-TW" sz="1600" dirty="0"/>
                        <a:t>– pp/core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(1) L1/L2, L3/L4, L5/L6: pp&lt;=5mils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(Cu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 压合后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, pp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不含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Cu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的厚度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br>
                        <a:rPr lang="en-US" altLang="zh-TW" sz="1600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(3) all core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&gt;11mils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每层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厚度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1oz.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" y="3006359"/>
            <a:ext cx="3550734" cy="33910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8" y="3006360"/>
            <a:ext cx="4266309" cy="337815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0013" y="953575"/>
          <a:ext cx="11210908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769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VDD18A_USB_PLL_ETH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VDDIO_RTC 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VDDIO_SD0_A/VDDIO_SD1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4L-PCB: 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 Top/Bottom/L4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 out (fan-out):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W1&gt;=0.25mm 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      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Main route</a:t>
                      </a:r>
                      <a:r>
                        <a:rPr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W2&gt;=0.5mm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所有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W3&gt;=0.5mm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@Bottom: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所有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W4&gt;=0.5mm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867419" y="261775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62459" y="26370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51040" y="2624174"/>
            <a:ext cx="26940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5"/>
                </a:solidFill>
              </a:rPr>
              <a:t>Analog IO power@</a:t>
            </a:r>
            <a:r>
              <a:rPr lang="zh-TW" altLang="en-US" b="1" dirty="0">
                <a:solidFill>
                  <a:schemeClr val="accent5"/>
                </a:solidFill>
              </a:rPr>
              <a:t>内层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17721" y="343023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957697" y="411961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306271" y="4277072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306271" y="459486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106042" y="48739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10922330" y="4162441"/>
            <a:ext cx="244145" cy="24634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10624296" y="3858480"/>
            <a:ext cx="245322" cy="27058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1043842" y="399377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112" y="3006359"/>
            <a:ext cx="3753130" cy="3391004"/>
          </a:xfrm>
          <a:prstGeom prst="rect">
            <a:avLst/>
          </a:prstGeom>
        </p:spPr>
      </p:pic>
      <p:cxnSp>
        <p:nvCxnSpPr>
          <p:cNvPr id="38" name="直線接點 37"/>
          <p:cNvCxnSpPr/>
          <p:nvPr/>
        </p:nvCxnSpPr>
        <p:spPr>
          <a:xfrm>
            <a:off x="939971" y="4961530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939971" y="4445729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59424" y="505042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 flipH="1">
            <a:off x="5511800" y="5243323"/>
            <a:ext cx="286287" cy="0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5893319" y="5243323"/>
            <a:ext cx="278880" cy="1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817950" y="480238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429821" y="4761298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1352254" y="4950304"/>
            <a:ext cx="8380" cy="438953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1352254" y="4521128"/>
            <a:ext cx="0" cy="39421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2" y="2988425"/>
            <a:ext cx="4708539" cy="350678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QFN – 4L/6L-PCB –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81163" y="870801"/>
          <a:ext cx="11082187" cy="152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1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VDD18A_USB_PLL_ETH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VDDIO_RTC 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VDDIO_SD0_A/VDDIO_SD1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analog IO power 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59052" y="2619094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power@Top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73203" y="2576777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5"/>
                </a:solidFill>
              </a:rPr>
              <a:t>Analog IO </a:t>
            </a:r>
            <a:r>
              <a:rPr lang="en-US" altLang="zh-TW" b="1" dirty="0" err="1">
                <a:solidFill>
                  <a:schemeClr val="accent5"/>
                </a:solidFill>
              </a:rPr>
              <a:t>power@Bottom</a:t>
            </a:r>
            <a:r>
              <a:rPr lang="en-US" altLang="zh-TW" b="1" dirty="0">
                <a:solidFill>
                  <a:schemeClr val="accent5"/>
                </a:solidFill>
              </a:rPr>
              <a:t> 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59261" y="4111561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50" y="2931276"/>
            <a:ext cx="4369957" cy="3563933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1548106" y="4798966"/>
            <a:ext cx="87762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986917" y="4244969"/>
            <a:ext cx="505320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038240" y="3168835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495800" y="3443484"/>
            <a:ext cx="670973" cy="80148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030498" y="4549920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3675501" y="5988195"/>
            <a:ext cx="575391" cy="3693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944108" y="4804951"/>
            <a:ext cx="666367" cy="24904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273203" y="4343909"/>
            <a:ext cx="371092" cy="257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7989786" y="3580194"/>
            <a:ext cx="371092" cy="257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8937887" y="3790011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9415835" y="4601725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8399206" y="5677866"/>
            <a:ext cx="371092" cy="25781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41216" y="1817687"/>
            <a:ext cx="44856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92D050"/>
                </a:solidFill>
              </a:rPr>
              <a:t>模拟</a:t>
            </a:r>
            <a:r>
              <a:rPr lang="en-US" altLang="zh-TW" sz="4000" b="1" dirty="0">
                <a:solidFill>
                  <a:srgbClr val="92D050"/>
                </a:solidFill>
              </a:rPr>
              <a:t>/</a:t>
            </a:r>
            <a:r>
              <a:rPr lang="zh-TW" altLang="en-US" sz="4000" b="1" dirty="0">
                <a:solidFill>
                  <a:srgbClr val="92D050"/>
                </a:solidFill>
              </a:rPr>
              <a:t>数字电源绕线</a:t>
            </a:r>
          </a:p>
        </p:txBody>
      </p:sp>
      <p:sp>
        <p:nvSpPr>
          <p:cNvPr id="5" name="標題 4"/>
          <p:cNvSpPr txBox="1"/>
          <p:nvPr/>
        </p:nvSpPr>
        <p:spPr>
          <a:xfrm>
            <a:off x="2844756" y="3063240"/>
            <a:ext cx="6502488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BGA PKG: </a:t>
            </a:r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SG2000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4-layer/6-layer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PCB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909511"/>
            <a:ext cx="5149228" cy="3835150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11333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1</a:t>
            </a:r>
          </a:p>
        </p:txBody>
      </p:sp>
      <p:graphicFrame>
        <p:nvGraphicFramePr>
          <p:cNvPr id="4" name="表格 2"/>
          <p:cNvGraphicFramePr>
            <a:graphicFrameLocks noGrp="1"/>
          </p:cNvGraphicFramePr>
          <p:nvPr/>
        </p:nvGraphicFramePr>
        <p:xfrm>
          <a:off x="471638" y="898009"/>
          <a:ext cx="11438810" cy="143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57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4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0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859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503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974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SOC</a:t>
                      </a:r>
                      <a:r>
                        <a:rPr lang="zh-TW" altLang="en-US" sz="1800" i="0" dirty="0"/>
                        <a:t> </a:t>
                      </a:r>
                      <a:r>
                        <a:rPr lang="en-US" altLang="zh-TW" sz="1800" i="0" dirty="0"/>
                        <a:t>VIA count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 err="1"/>
                        <a:t>DeCap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06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0402 0.1uF: C1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0402 1uF: C3/C4/C5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(3) 0402 4.7uF: C2</a:t>
                      </a:r>
                      <a:endParaRPr lang="zh-TW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lang="en-US" altLang="zh-TW" sz="1600" i="0" dirty="0"/>
                        <a:t>VDDC VIA rule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VDDC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 </a:t>
                      </a:r>
                      <a:r>
                        <a:rPr lang="zh-TW" altLang="en-US" sz="1600" i="0" dirty="0"/>
                        <a:t>确认</a:t>
                      </a:r>
                      <a:r>
                        <a:rPr lang="en-US" altLang="zh-TW" sz="1600" i="0" dirty="0"/>
                        <a:t>GND via</a:t>
                      </a:r>
                      <a:r>
                        <a:rPr lang="zh-TW" altLang="en-US" sz="1600" i="0" dirty="0"/>
                        <a:t>紧连</a:t>
                      </a:r>
                      <a:r>
                        <a:rPr lang="en-US" altLang="zh-TW" sz="1600" i="0" dirty="0"/>
                        <a:t>CAP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89612" y="3975260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3586" y="2562727"/>
            <a:ext cx="129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43560" y="2506025"/>
            <a:ext cx="1703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1"/>
                </a:solidFill>
              </a:rPr>
              <a:t>VDDC@Bottom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096000" y="2905903"/>
            <a:ext cx="5140038" cy="3825552"/>
            <a:chOff x="6096000" y="2905903"/>
            <a:chExt cx="5140038" cy="3825552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05903"/>
              <a:ext cx="5140038" cy="382555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7239000" y="3629025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153400" y="3667125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8772525" y="36385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9258300" y="32575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744075" y="3676650"/>
              <a:ext cx="381000" cy="866775"/>
            </a:xfrm>
            <a:prstGeom prst="rect">
              <a:avLst/>
            </a:prstGeom>
            <a:solidFill>
              <a:srgbClr val="FF99FF">
                <a:alpha val="6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01401" y="4093130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C1</a:t>
              </a:r>
              <a:endParaRPr lang="zh-TW" altLang="en-US" sz="20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25326" y="4083605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C2</a:t>
              </a:r>
              <a:endParaRPr lang="zh-TW" altLang="en-US" sz="20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755149" y="4083605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C3</a:t>
              </a:r>
              <a:endParaRPr lang="zh-TW" altLang="en-US" sz="20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222953" y="3735020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C4</a:t>
              </a:r>
              <a:endParaRPr lang="zh-TW" altLang="en-US" sz="20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9708728" y="4062412"/>
              <a:ext cx="446405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TW" sz="2000" b="1" dirty="0"/>
                <a:t>C5</a:t>
              </a:r>
              <a:endParaRPr lang="zh-TW" altLang="en-US" sz="2000" b="1" dirty="0"/>
            </a:p>
          </p:txBody>
        </p:sp>
        <p:sp>
          <p:nvSpPr>
            <p:cNvPr id="3" name="矩形 2"/>
            <p:cNvSpPr/>
            <p:nvPr/>
          </p:nvSpPr>
          <p:spPr>
            <a:xfrm rot="2137849">
              <a:off x="7554075" y="4806677"/>
              <a:ext cx="215915" cy="9357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81983" y="26667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2</a:t>
            </a:r>
          </a:p>
        </p:txBody>
      </p:sp>
      <p:graphicFrame>
        <p:nvGraphicFramePr>
          <p:cNvPr id="50" name="表格 2"/>
          <p:cNvGraphicFramePr>
            <a:graphicFrameLocks noGrp="1"/>
          </p:cNvGraphicFramePr>
          <p:nvPr/>
        </p:nvGraphicFramePr>
        <p:xfrm>
          <a:off x="279617" y="767296"/>
          <a:ext cx="11731407" cy="167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07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6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34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Layer</a:t>
                      </a:r>
                      <a:endParaRPr lang="zh-TW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983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main routing, 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4L-PCB: DDR3_1.5V@L3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6L-PCB: DDR3_1.5V@L4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DDR3_1.5V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内层绕线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b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VIA,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颗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</a:t>
                      </a:r>
                      <a: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  <a:t/>
                      </a:r>
                      <a:br>
                        <a:rPr lang="en-US" altLang="zh-TW" sz="1600" b="1" dirty="0">
                          <a:solidFill>
                            <a:srgbClr val="0070C0"/>
                          </a:solidFill>
                        </a:rPr>
                      </a:b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SOC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区域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kumimoji="0" lang="zh-TW" alt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: W1&gt;=1mm (SOC ball 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正下方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</a:rPr>
                        <a:t>), 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W2&gt;=1.5mm (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(3) PMIC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区域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W3&gt;=1.5mm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 Main route, , 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扣除破孔有效宽度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W4&gt;=1.5mm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79" y="3046964"/>
            <a:ext cx="4657723" cy="37601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61" y="3070981"/>
            <a:ext cx="4657722" cy="374698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332200" y="2737008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096058" y="2457491"/>
            <a:ext cx="2441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4L-PCB: DDR3_1.5V@L3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6L-PCB: DDR3_1.5V@L4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27422" y="3185630"/>
            <a:ext cx="5664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SOC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58736" y="59603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5981929" y="6240237"/>
            <a:ext cx="428625" cy="3628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466609" y="3055231"/>
            <a:ext cx="1055574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SOC</a:t>
            </a:r>
            <a:r>
              <a:rPr lang="zh-TW" altLang="en-US" b="1" dirty="0">
                <a:solidFill>
                  <a:srgbClr val="FFFF00"/>
                </a:solidFill>
              </a:rPr>
              <a:t>区域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954283" y="5457547"/>
            <a:ext cx="1148742" cy="3683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PMIC</a:t>
            </a:r>
            <a:r>
              <a:rPr lang="zh-TW" altLang="en-US" b="1" dirty="0">
                <a:solidFill>
                  <a:srgbClr val="FFFF00"/>
                </a:solidFill>
              </a:rPr>
              <a:t>区域</a:t>
            </a: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686992" y="4170178"/>
            <a:ext cx="354266" cy="30589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8988231" y="5224065"/>
            <a:ext cx="354266" cy="305898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8584732" y="4857280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859113" y="3670003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984486" y="6306014"/>
            <a:ext cx="377589" cy="34566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603955" y="3657604"/>
            <a:ext cx="330172" cy="1417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5032778" y="3657605"/>
            <a:ext cx="330172" cy="1417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8338843" y="3842836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9535736" y="3849054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7361879" y="5630380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6938668" y="5802081"/>
            <a:ext cx="354266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7954586" y="5808300"/>
            <a:ext cx="461619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9696695" y="3465392"/>
            <a:ext cx="0" cy="192211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9602040" y="3283188"/>
            <a:ext cx="330172" cy="1417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10041023" y="3287943"/>
            <a:ext cx="330172" cy="1417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9696695" y="3070981"/>
            <a:ext cx="0" cy="212207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9159469" y="3289265"/>
            <a:ext cx="50165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W1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27321" y="3117109"/>
            <a:ext cx="2050625" cy="9142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5952725" y="5454613"/>
            <a:ext cx="2209498" cy="135249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4275439" y="3973915"/>
            <a:ext cx="1498921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SOC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9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414100" y="6276397"/>
            <a:ext cx="1662886" cy="3683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PMIC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处</a:t>
            </a:r>
            <a:r>
              <a:rPr lang="en-US" altLang="zh-TW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</a:t>
            </a:r>
            <a:r>
              <a:rPr kumimoji="0" lang="zh-TW" altLang="en-US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颗</a:t>
            </a:r>
            <a:r>
              <a:rPr kumimoji="0" lang="en-US" altLang="zh-TW" sz="1800" b="1" i="0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VIA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201578" y="2565087"/>
            <a:ext cx="4761237" cy="4092491"/>
            <a:chOff x="1201578" y="2565087"/>
            <a:chExt cx="4761237" cy="4092491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578" y="2565087"/>
              <a:ext cx="4761237" cy="4092491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515" y="6280706"/>
              <a:ext cx="84156" cy="74057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6668476" y="2951494"/>
            <a:ext cx="3925204" cy="3063121"/>
            <a:chOff x="6668476" y="2951494"/>
            <a:chExt cx="3925204" cy="306312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476" y="2951494"/>
              <a:ext cx="3925204" cy="306312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7599" y="3873241"/>
              <a:ext cx="361950" cy="333375"/>
            </a:xfrm>
            <a:prstGeom prst="rect">
              <a:avLst/>
            </a:prstGeom>
          </p:spPr>
        </p:pic>
      </p:grpSp>
      <p:sp>
        <p:nvSpPr>
          <p:cNvPr id="2" name="標題 1"/>
          <p:cNvSpPr txBox="1"/>
          <p:nvPr/>
        </p:nvSpPr>
        <p:spPr>
          <a:xfrm>
            <a:off x="304799" y="97034"/>
            <a:ext cx="11820526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VDDC – Rule 3</a:t>
            </a:r>
          </a:p>
        </p:txBody>
      </p:sp>
      <p:graphicFrame>
        <p:nvGraphicFramePr>
          <p:cNvPr id="31" name="表格 2"/>
          <p:cNvGraphicFramePr>
            <a:graphicFrameLocks noGrp="1"/>
          </p:cNvGraphicFramePr>
          <p:nvPr/>
        </p:nvGraphicFramePr>
        <p:xfrm>
          <a:off x="979484" y="1043142"/>
          <a:ext cx="6269041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27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63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PMIC </a:t>
                      </a:r>
                      <a:r>
                        <a:rPr lang="zh-TW" altLang="en-US" sz="1800" i="0" dirty="0"/>
                        <a:t>分支点</a:t>
                      </a:r>
                      <a:r>
                        <a:rPr lang="en-US" altLang="zh-TW" sz="1800" i="0" dirty="0"/>
                        <a:t> VIA </a:t>
                      </a:r>
                      <a:r>
                        <a:rPr lang="zh-TW" altLang="en-US" sz="1800" i="0" dirty="0"/>
                        <a:t>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91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i="0" dirty="0"/>
                        <a:t>VDDC</a:t>
                      </a:r>
                      <a:endParaRPr lang="zh-TW" altLang="en-US" sz="16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VDDC: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GND: VIA </a:t>
                      </a:r>
                      <a:r>
                        <a:rPr lang="zh-TW" altLang="en-US" sz="1600" i="0" dirty="0"/>
                        <a:t>数量</a:t>
                      </a:r>
                      <a:r>
                        <a:rPr lang="en-US" altLang="zh-TW" sz="1600" i="0" dirty="0"/>
                        <a:t>&gt;=5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251665" y="5731748"/>
            <a:ext cx="6870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bg1"/>
                </a:solidFill>
              </a:rPr>
              <a:t>PMIC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066778" y="3300726"/>
            <a:ext cx="1133474" cy="9906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050019" y="3659153"/>
            <a:ext cx="1110656" cy="1503398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668721" y="2934419"/>
            <a:ext cx="3925205" cy="30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201578" y="6097053"/>
            <a:ext cx="903447" cy="55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V="1">
            <a:off x="2105025" y="4740485"/>
            <a:ext cx="4563696" cy="135656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7758571" y="2565087"/>
            <a:ext cx="1905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b="1" dirty="0">
                <a:solidFill>
                  <a:schemeClr val="tx1"/>
                </a:solidFill>
              </a:rPr>
              <a:t>PMIC routing area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600747" y="2962938"/>
            <a:ext cx="2385001" cy="368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 dirty="0">
                <a:solidFill>
                  <a:schemeClr val="bg1"/>
                </a:solidFill>
              </a:rPr>
              <a:t>PMIC </a:t>
            </a:r>
            <a:r>
              <a:rPr lang="zh-TW" altLang="en-US" sz="1800" b="1" i="0" dirty="0">
                <a:solidFill>
                  <a:schemeClr val="bg1"/>
                </a:solidFill>
              </a:rPr>
              <a:t>分支点</a:t>
            </a:r>
            <a:r>
              <a:rPr lang="en-US" altLang="zh-TW" sz="1800" b="1" i="0" dirty="0">
                <a:solidFill>
                  <a:schemeClr val="bg1"/>
                </a:solidFill>
              </a:rPr>
              <a:t> VIA </a:t>
            </a:r>
            <a:r>
              <a:rPr lang="zh-TW" altLang="en-US" sz="1800" b="1" i="0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7178367" y="4360001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VDDC: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i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9050019" y="5245345"/>
            <a:ext cx="1165746" cy="64516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GND: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i="0" dirty="0">
                <a:solidFill>
                  <a:schemeClr val="bg1"/>
                </a:solidFill>
              </a:rPr>
              <a:t>VIA </a:t>
            </a:r>
            <a:r>
              <a:rPr lang="zh-TW" altLang="en-US" i="0" dirty="0">
                <a:solidFill>
                  <a:schemeClr val="bg1"/>
                </a:solidFill>
              </a:rPr>
              <a:t>数量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en-US" altLang="zh-TW" i="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14146" y="2159013"/>
            <a:ext cx="1820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DDR3_1.5V@Top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215" y="3385760"/>
            <a:ext cx="3809736" cy="33781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4" y="3372906"/>
            <a:ext cx="3419544" cy="343434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396" y="3387213"/>
            <a:ext cx="3920767" cy="3446513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304799" y="94088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Analog IO Power – Rule 1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1638" y="826686"/>
          <a:ext cx="11210908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55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913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6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1" i="0" dirty="0"/>
                        <a:t>VDDIO_18A/VDDIO18_1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VDD18A_AUD/VDD18A_ETH/VDD_18A_MIPI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VDD18A_PLL_N/VDD18A_USB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VDD33A_EPHY/VDD33A_ETH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VDDIO_EMMC/VDDIO_RTC/VDDIO_VIVO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VDDIO_SD0/VDDIO_SD0_A/VDDIO_SD1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VDD09A_EPHY/VDD09A_MIPI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VIN3V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i="0" dirty="0"/>
                        <a:t>4L-PCB: Top/Bottom/L3</a:t>
                      </a:r>
                      <a:endParaRPr lang="zh-TW" altLang="en-US" sz="1600" i="0" dirty="0"/>
                    </a:p>
                    <a:p>
                      <a:r>
                        <a:rPr lang="en-US" altLang="zh-TW" sz="1600" i="0" dirty="0"/>
                        <a:t>6L-PCB: Top/Bottom/L4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@Top: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W1&gt;=0.3mm (ball</a:t>
                      </a:r>
                      <a:r>
                        <a:rPr lang="zh-TW" altLang="en-US" sz="1600" i="0" dirty="0"/>
                        <a:t>与</a:t>
                      </a:r>
                      <a:r>
                        <a:rPr lang="en-US" altLang="zh-TW" sz="1600" i="0" dirty="0"/>
                        <a:t>VIA</a:t>
                      </a:r>
                      <a:r>
                        <a:rPr lang="zh-TW" altLang="en-US" sz="1600" i="0" dirty="0"/>
                        <a:t>最短距离连线</a:t>
                      </a:r>
                      <a:r>
                        <a:rPr lang="en-US" altLang="zh-TW" sz="1600" i="0" dirty="0"/>
                        <a:t>)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zh-TW" altLang="en-US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(1)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区域</a:t>
                      </a:r>
                      <a:r>
                        <a:rPr lang="en-US" altLang="zh-TW" sz="1600" i="0" dirty="0"/>
                        <a:t>: 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W2&gt;=0.3mm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                (2)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以外区域</a:t>
                      </a:r>
                      <a:r>
                        <a:rPr lang="en-US" altLang="zh-TW" sz="1600" i="0" dirty="0"/>
                        <a:t>: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W3&gt;0.5mm </a:t>
                      </a:r>
                      <a:endParaRPr kumimoji="0" lang="en-US" altLang="zh-TW" sz="160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@Bottom: </a:t>
                      </a: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(1)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区域</a:t>
                      </a:r>
                      <a:r>
                        <a:rPr lang="en-US" altLang="zh-TW" sz="1600" i="0" dirty="0"/>
                        <a:t>: 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W4&gt;=0.3mm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b="1" i="0" dirty="0">
                          <a:solidFill>
                            <a:schemeClr val="accent5"/>
                          </a:solidFill>
                        </a:rPr>
                        <a:t>                    (2) SOC ball </a:t>
                      </a:r>
                      <a:r>
                        <a:rPr lang="zh-TW" altLang="en-US" sz="1600" b="1" i="0" dirty="0">
                          <a:solidFill>
                            <a:schemeClr val="accent5"/>
                          </a:solidFill>
                        </a:rPr>
                        <a:t>以外区域</a:t>
                      </a:r>
                      <a:r>
                        <a:rPr lang="en-US" altLang="zh-TW" sz="1600" i="0" dirty="0"/>
                        <a:t>: </a:t>
                      </a:r>
                      <a:r>
                        <a:rPr lang="zh-TW" altLang="en-US" sz="1600" i="0" dirty="0"/>
                        <a:t>线宽 </a:t>
                      </a:r>
                      <a:r>
                        <a:rPr lang="en-US" altLang="zh-TW" sz="1600" i="0" dirty="0"/>
                        <a:t>W5&gt;0.5mm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807111" y="298863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87859" y="3016428"/>
            <a:ext cx="2777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76440" y="3003574"/>
            <a:ext cx="26940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</a:rPr>
              <a:t>Analog IO power@</a:t>
            </a:r>
            <a:r>
              <a:rPr lang="zh-TW" altLang="en-US" b="1" dirty="0">
                <a:solidFill>
                  <a:schemeClr val="accent1"/>
                </a:solidFill>
              </a:rPr>
              <a:t>内层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43121" y="3809637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592572" y="3424302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5331671" y="4656472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331671" y="497426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131442" y="52533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W2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09737" y="6202089"/>
            <a:ext cx="1139939" cy="6451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ball </a:t>
            </a:r>
            <a:r>
              <a:rPr lang="zh-TW" altLang="en-US" b="1" dirty="0">
                <a:solidFill>
                  <a:schemeClr val="bg1"/>
                </a:solidFill>
              </a:rPr>
              <a:t>以外区域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928373" y="5641479"/>
            <a:ext cx="1381209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</a:t>
            </a:r>
            <a:r>
              <a:rPr lang="en-US" altLang="zh-TW" b="1" dirty="0" err="1">
                <a:solidFill>
                  <a:schemeClr val="bg1"/>
                </a:solidFill>
              </a:rPr>
              <a:t>bal</a:t>
            </a:r>
            <a:r>
              <a:rPr lang="zh-TW" altLang="en-US" b="1" dirty="0">
                <a:solidFill>
                  <a:schemeClr val="bg1"/>
                </a:solidFill>
              </a:rPr>
              <a:t>区域</a:t>
            </a:r>
          </a:p>
        </p:txBody>
      </p:sp>
      <p:sp>
        <p:nvSpPr>
          <p:cNvPr id="24" name="矩形 23"/>
          <p:cNvSpPr/>
          <p:nvPr/>
        </p:nvSpPr>
        <p:spPr>
          <a:xfrm>
            <a:off x="5114925" y="3866349"/>
            <a:ext cx="1857375" cy="19770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9134474" y="4048125"/>
            <a:ext cx="2143125" cy="198318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/>
          <p:nvPr/>
        </p:nvCxnSpPr>
        <p:spPr>
          <a:xfrm>
            <a:off x="9389321" y="5613671"/>
            <a:ext cx="0" cy="283586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9386992" y="5284404"/>
            <a:ext cx="0" cy="2634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9169787" y="5963091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W4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8566480" y="5901410"/>
            <a:ext cx="244145" cy="24634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8181975" y="5505450"/>
            <a:ext cx="245322" cy="27058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838027" y="5646874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W5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115349" y="6048638"/>
            <a:ext cx="1139939" cy="6451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ball </a:t>
            </a:r>
            <a:r>
              <a:rPr lang="zh-TW" altLang="en-US" b="1" dirty="0">
                <a:solidFill>
                  <a:schemeClr val="bg1"/>
                </a:solidFill>
              </a:rPr>
              <a:t>以外区域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9777272" y="4003219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585622" y="5401067"/>
            <a:ext cx="1381209" cy="3683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SOC </a:t>
            </a:r>
            <a:r>
              <a:rPr lang="en-US" altLang="zh-TW" b="1" dirty="0" err="1">
                <a:solidFill>
                  <a:schemeClr val="bg1"/>
                </a:solidFill>
              </a:rPr>
              <a:t>bal</a:t>
            </a:r>
            <a:r>
              <a:rPr lang="zh-TW" altLang="en-US" b="1" dirty="0">
                <a:solidFill>
                  <a:schemeClr val="bg1"/>
                </a:solidFill>
              </a:rPr>
              <a:t>区域</a:t>
            </a:r>
          </a:p>
        </p:txBody>
      </p:sp>
      <p:cxnSp>
        <p:nvCxnSpPr>
          <p:cNvPr id="53" name="直線接點 52"/>
          <p:cNvCxnSpPr/>
          <p:nvPr/>
        </p:nvCxnSpPr>
        <p:spPr>
          <a:xfrm>
            <a:off x="4313024" y="5110469"/>
            <a:ext cx="259504" cy="23827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 flipV="1">
            <a:off x="3990360" y="4797864"/>
            <a:ext cx="275313" cy="27796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4120317" y="5365872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W3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61" name="直線接點 60"/>
          <p:cNvCxnSpPr/>
          <p:nvPr/>
        </p:nvCxnSpPr>
        <p:spPr>
          <a:xfrm>
            <a:off x="1154334" y="5140637"/>
            <a:ext cx="259504" cy="238277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H="1" flipV="1">
            <a:off x="816736" y="4788188"/>
            <a:ext cx="275313" cy="277965"/>
          </a:xfrm>
          <a:prstGeom prst="line">
            <a:avLst/>
          </a:prstGeom>
          <a:ln w="38100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4858" y="5110469"/>
            <a:ext cx="50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W1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76" y="3252284"/>
            <a:ext cx="4099423" cy="35639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2285"/>
            <a:ext cx="4486373" cy="3563932"/>
          </a:xfrm>
          <a:prstGeom prst="rect">
            <a:avLst/>
          </a:prstGeom>
        </p:spPr>
      </p:pic>
      <p:sp>
        <p:nvSpPr>
          <p:cNvPr id="2" name="標題 1"/>
          <p:cNvSpPr txBox="1"/>
          <p:nvPr/>
        </p:nvSpPr>
        <p:spPr>
          <a:xfrm>
            <a:off x="228599" y="0"/>
            <a:ext cx="11210909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BGA – 4L/6L-PCB – Analog IO Power – Rule 2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71638" y="737197"/>
          <a:ext cx="11082187" cy="2164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8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67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7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Power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i="0" dirty="0"/>
                        <a:t>Layer</a:t>
                      </a:r>
                      <a:endParaRPr lang="zh-TW" alt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i="0" dirty="0"/>
                        <a:t>Layout rule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8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1" i="0" dirty="0"/>
                        <a:t>VDDIO_18A/VDDIO18_1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VDD18A_AUD/VDD18A_ETH/VDD_18A_MIPI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dirty="0"/>
                        <a:t>VDD18A_PLL_N/VDD18A_USB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VDD33A_EPHY/VDD33A_ETH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VDDIO_EMMC/VDDIO_RTC/VDDIO_VIVO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VDDIO_SD0/VDDIO_SD0_A/VDDIO_SD1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VDD09A_EPHY/VDD09A_MIPI</a:t>
                      </a:r>
                    </a:p>
                    <a:p>
                      <a:pPr algn="l"/>
                      <a:r>
                        <a:rPr lang="en-US" altLang="zh-TW" sz="1400" b="1" i="0" dirty="0"/>
                        <a:t>VIN3V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Top/Bottom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(1) Analog IO power VIA rule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i="0" dirty="0"/>
                        <a:t>     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analog IO power via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i="0" dirty="0"/>
                        <a:t>(2) GND VIA rule</a:t>
                      </a:r>
                      <a:br>
                        <a:rPr lang="en-US" altLang="zh-TW" sz="1600" i="0" dirty="0"/>
                      </a:br>
                      <a:r>
                        <a:rPr lang="en-US" altLang="zh-TW" sz="1600" i="0" dirty="0"/>
                        <a:t>     </a:t>
                      </a:r>
                      <a:r>
                        <a:rPr lang="zh-TW" altLang="en-US" sz="1600" i="0" dirty="0"/>
                        <a:t>确认每颗</a:t>
                      </a:r>
                      <a:r>
                        <a:rPr lang="en-US" altLang="zh-TW" sz="1600" i="0" dirty="0"/>
                        <a:t>Cap</a:t>
                      </a:r>
                      <a:r>
                        <a:rPr lang="zh-TW" altLang="en-US" sz="1600" i="0" dirty="0"/>
                        <a:t>旁至少</a:t>
                      </a:r>
                      <a:r>
                        <a:rPr lang="en-US" altLang="zh-TW" sz="1600" i="0" dirty="0"/>
                        <a:t>1</a:t>
                      </a:r>
                      <a:r>
                        <a:rPr lang="zh-TW" altLang="en-US" sz="1600" i="0" dirty="0"/>
                        <a:t>颗</a:t>
                      </a:r>
                      <a:r>
                        <a:rPr lang="en-US" altLang="zh-TW" sz="1600" i="0" dirty="0"/>
                        <a:t>GND via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282852" y="2928427"/>
            <a:ext cx="243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power@Top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97003" y="2886110"/>
            <a:ext cx="29846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Analog IO </a:t>
            </a:r>
            <a:r>
              <a:rPr lang="en-US" altLang="zh-TW" b="1" dirty="0" err="1">
                <a:solidFill>
                  <a:schemeClr val="accent1"/>
                </a:solidFill>
              </a:rPr>
              <a:t>power@Bottom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16386" y="3753466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68648" y="3771900"/>
            <a:ext cx="2593852" cy="21526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54689" y="2721114"/>
            <a:ext cx="2194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Appendix</a:t>
            </a:r>
            <a:endParaRPr lang="zh-TW" alt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3591" y="1740683"/>
            <a:ext cx="78619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zh-TW" altLang="en-US" sz="4000" b="1" dirty="0">
                <a:solidFill>
                  <a:srgbClr val="92D050"/>
                </a:solidFill>
              </a:rPr>
              <a:t>阻抗控制 </a:t>
            </a: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4-layer PCB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352425" y="815340"/>
          <a:ext cx="11487149" cy="553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5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792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2847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DDR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DDR3Q_1.5V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QFN PKG E-pad solder mask </a:t>
                      </a:r>
                      <a:r>
                        <a:rPr lang="zh-TW" altLang="en-US" sz="1600" dirty="0"/>
                        <a:t>覆盖区 </a:t>
                      </a:r>
                      <a:r>
                        <a:rPr lang="en-US" altLang="zh-TW" sz="1600" dirty="0"/>
                        <a:t>(7.6x7.6mm2)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    3 </a:t>
                      </a:r>
                      <a:r>
                        <a:rPr lang="zh-TW" altLang="en-US" sz="1600" dirty="0"/>
                        <a:t>颗</a:t>
                      </a:r>
                      <a:r>
                        <a:rPr lang="en-US" altLang="zh-TW" sz="1600" dirty="0"/>
                        <a:t>VIA</a:t>
                      </a:r>
                    </a:p>
                    <a:p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建议贴上</a:t>
                      </a:r>
                      <a:r>
                        <a:rPr lang="en-US" altLang="zh-TW" sz="1600" dirty="0"/>
                        <a:t>SOC PKG </a:t>
                      </a:r>
                      <a:r>
                        <a:rPr lang="zh-TW" altLang="en-US" sz="1600" dirty="0"/>
                        <a:t>下方</a:t>
                      </a:r>
                      <a:r>
                        <a:rPr lang="en-US" altLang="zh-TW" sz="1600" dirty="0"/>
                        <a:t>DDR </a:t>
                      </a:r>
                      <a:r>
                        <a:rPr lang="zh-TW" altLang="en-US" sz="1600" dirty="0"/>
                        <a:t>走线</a:t>
                      </a:r>
                      <a:r>
                        <a:rPr lang="en-US" altLang="zh-TW" sz="1600" dirty="0"/>
                        <a:t>/VIA/Cap layout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en-US" altLang="zh-TW" sz="1600" dirty="0"/>
                        <a:t>MIPI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与</a:t>
                      </a:r>
                      <a:r>
                        <a:rPr lang="en-US" altLang="zh-TW" sz="1600" dirty="0"/>
                        <a:t>PCB vendor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polar </a:t>
                      </a:r>
                      <a:r>
                        <a:rPr lang="zh-TW" altLang="en-US" sz="1600" dirty="0"/>
                        <a:t>结果</a:t>
                      </a:r>
                      <a:r>
                        <a:rPr lang="en-US" altLang="zh-TW" sz="1600" dirty="0"/>
                        <a:t>:</a:t>
                      </a:r>
                      <a:br>
                        <a:rPr lang="en-US" altLang="zh-TW" sz="1600" dirty="0"/>
                      </a:b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lang="zh-TW" altLang="en-US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zh-TW" altLang="en-US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表层走线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to lane NO GND shielding</a:t>
                      </a:r>
                      <a:endParaRPr kumimoji="0" lang="zh-TW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to lane NO GND shielding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走线长度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&lt;3.5mm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BGA PKG, GND plane rule – </a:t>
                      </a:r>
                      <a:r>
                        <a:rPr lang="zh-TW" altLang="en-US" sz="1600" dirty="0"/>
                        <a:t>确保</a:t>
                      </a:r>
                      <a:r>
                        <a:rPr lang="en-US" altLang="zh-TW" sz="1600" dirty="0"/>
                        <a:t>MIPI </a:t>
                      </a:r>
                      <a:r>
                        <a:rPr lang="zh-TW" altLang="en-US" sz="1600" dirty="0"/>
                        <a:t>讯号</a:t>
                      </a:r>
                      <a:r>
                        <a:rPr lang="en-US" altLang="zh-TW" sz="1600" dirty="0"/>
                        <a:t>return path. 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TX/RX</a:t>
                      </a:r>
                      <a:r>
                        <a:rPr lang="zh-TW" altLang="en-US" sz="1600" dirty="0"/>
                        <a:t>在</a:t>
                      </a:r>
                      <a:r>
                        <a:rPr lang="en-US" altLang="zh-TW" sz="1600" dirty="0"/>
                        <a:t>SOC ball</a:t>
                      </a:r>
                      <a:r>
                        <a:rPr lang="zh-TW" altLang="en-US" sz="1600" dirty="0"/>
                        <a:t>下方</a:t>
                      </a:r>
                      <a:r>
                        <a:rPr lang="en-US" altLang="zh-TW" sz="1600" dirty="0"/>
                        <a:t>GND plane</a:t>
                      </a:r>
                      <a:r>
                        <a:rPr lang="zh-TW" altLang="en-US" sz="1600" dirty="0"/>
                        <a:t>预留</a:t>
                      </a:r>
                      <a:r>
                        <a:rPr lang="en-US" altLang="zh-TW" sz="1600" dirty="0"/>
                        <a:t>3</a:t>
                      </a:r>
                      <a:r>
                        <a:rPr lang="zh-TW" altLang="en-US" sz="1600" dirty="0"/>
                        <a:t>通道以上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TX/RX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USB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EPHY routing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Coated Coplanar Strips with GND 1B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内层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Diff Offset Coplanar Strips 1B1A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9</a:t>
                      </a:r>
                      <a:endParaRPr lang="zh-TW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Length matching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P/N length matching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1595051" y="1048255"/>
          <a:ext cx="804281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6219828" y="5466967"/>
            <a:ext cx="5410900" cy="4041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302718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485023" y="5237069"/>
            <a:ext cx="578955" cy="2213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31767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46714" y="5237069"/>
            <a:ext cx="802292" cy="2213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19827" y="5862710"/>
            <a:ext cx="5410900" cy="23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281857" y="5476442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pp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19658" y="5803846"/>
            <a:ext cx="622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GND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182590" y="5167032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864174" y="5163953"/>
            <a:ext cx="328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chemeClr val="bg1"/>
                </a:solidFill>
              </a:rPr>
              <a:t>G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59072" y="5163953"/>
            <a:ext cx="30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P</a:t>
            </a:r>
            <a:endParaRPr lang="zh-TW" altLang="en-US" b="1" i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622127" y="5171973"/>
            <a:ext cx="332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N</a:t>
            </a:r>
            <a:endParaRPr lang="zh-TW" altLang="en-US" b="1" i="1" dirty="0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8302718" y="4949004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881673" y="4937512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319420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9488067" y="495111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0067022" y="4939626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9504769" y="5075173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901519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7750294" y="4965975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748933" y="5075136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0620807" y="4946927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0068383" y="4963898"/>
            <a:ext cx="0" cy="271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0067022" y="5073059"/>
            <a:ext cx="5537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429702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615817" y="4762919"/>
            <a:ext cx="367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W</a:t>
            </a:r>
            <a:endParaRPr lang="zh-TW" altLang="en-US" sz="16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038070" y="4762919"/>
            <a:ext cx="278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S</a:t>
            </a:r>
            <a:endParaRPr lang="zh-TW" altLang="en-US" sz="1600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0162625" y="4762919"/>
            <a:ext cx="311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36" name="文字方塊 35"/>
          <p:cNvSpPr txBox="1"/>
          <p:nvPr/>
        </p:nvSpPr>
        <p:spPr>
          <a:xfrm flipH="1">
            <a:off x="7844535" y="4762919"/>
            <a:ext cx="4045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D</a:t>
            </a:r>
            <a:endParaRPr lang="zh-TW" altLang="en-US" sz="1600" b="1" dirty="0"/>
          </a:p>
        </p:txBody>
      </p:sp>
      <p:sp>
        <p:nvSpPr>
          <p:cNvPr id="2" name="矩形 1"/>
          <p:cNvSpPr/>
          <p:nvPr/>
        </p:nvSpPr>
        <p:spPr>
          <a:xfrm>
            <a:off x="7096215" y="5454838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0743245" y="5444910"/>
            <a:ext cx="578955" cy="439331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5598860" y="389872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6" y="246540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28862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標題 1"/>
          <p:cNvSpPr txBox="1"/>
          <p:nvPr/>
        </p:nvSpPr>
        <p:spPr>
          <a:xfrm>
            <a:off x="276225" y="-8725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0" y="4377758"/>
            <a:ext cx="6151081" cy="242189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0" y="1639750"/>
            <a:ext cx="6151081" cy="26860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104" y="1417656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58" name="表格 36"/>
          <p:cNvGraphicFramePr>
            <a:graphicFrameLocks noGrp="1"/>
          </p:cNvGraphicFramePr>
          <p:nvPr/>
        </p:nvGraphicFramePr>
        <p:xfrm>
          <a:off x="1762124" y="1479435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0" name="群組 49"/>
          <p:cNvGrpSpPr/>
          <p:nvPr/>
        </p:nvGrpSpPr>
        <p:grpSpPr>
          <a:xfrm>
            <a:off x="5545513" y="3457006"/>
            <a:ext cx="6465512" cy="1959861"/>
            <a:chOff x="5545513" y="345700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377211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0986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0970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16043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32444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57721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07968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2978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2865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2999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2886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47265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47245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3145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47265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3124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47245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3797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3797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3892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3798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2962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2849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2983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2870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47250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2942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3109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47229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3782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3782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3782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53288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371926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45700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376249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377211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0267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0346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0252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0330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0970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0986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0252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0298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1" y="285366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285750" y="-5008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28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98.93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100.18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9889"/>
            <a:ext cx="5481638" cy="17433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4" y="1752473"/>
            <a:ext cx="6019800" cy="2488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6" y="4316572"/>
            <a:ext cx="5972175" cy="24880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975" y="1210849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03817" y="-18949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4" name="群組 3"/>
          <p:cNvGrpSpPr/>
          <p:nvPr/>
        </p:nvGrpSpPr>
        <p:grpSpPr>
          <a:xfrm>
            <a:off x="6205055" y="353658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0706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Core</a:t>
              </a:r>
              <a:endParaRPr lang="zh-TW" altLang="en-US" i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P</a:t>
              </a:r>
              <a:endParaRPr lang="zh-TW" altLang="en-US" b="1" i="1" dirty="0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/>
                <a:t>N</a:t>
              </a:r>
              <a:endParaRPr lang="zh-TW" altLang="en-US" b="1" i="1" dirty="0"/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solidFill>
                    <a:schemeClr val="bg1"/>
                  </a:solidFill>
                </a:rPr>
                <a:t>GND</a:t>
              </a:r>
              <a:endParaRPr lang="zh-TW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178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pp</a:t>
              </a:r>
              <a:endParaRPr lang="zh-TW" altLang="en-US" i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39462" y="1416672"/>
          <a:ext cx="969645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98.92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90.33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4" y="2951941"/>
            <a:ext cx="5303100" cy="33293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98.92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99.11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90.33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90.34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/>
          <p:nvPr/>
        </p:nvSpPr>
        <p:spPr>
          <a:xfrm>
            <a:off x="59220" y="-10284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57150" y="1766252"/>
            <a:ext cx="5972175" cy="4986973"/>
            <a:chOff x="0" y="1766252"/>
            <a:chExt cx="5972175" cy="54467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252"/>
              <a:ext cx="5972175" cy="26533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75" y="4559617"/>
              <a:ext cx="5943600" cy="2653348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75" y="4323837"/>
            <a:ext cx="5915025" cy="24293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75" y="1766251"/>
            <a:ext cx="5943600" cy="24293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graphicFrame>
        <p:nvGraphicFramePr>
          <p:cNvPr id="155" name="表格 36"/>
          <p:cNvGraphicFramePr>
            <a:graphicFrameLocks noGrp="1"/>
          </p:cNvGraphicFramePr>
          <p:nvPr/>
        </p:nvGraphicFramePr>
        <p:xfrm>
          <a:off x="471639" y="89844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6" y="2438043"/>
            <a:ext cx="5303100" cy="3329334"/>
          </a:xfrm>
          <a:prstGeom prst="rect">
            <a:avLst/>
          </a:prstGeom>
        </p:spPr>
      </p:pic>
      <p:grpSp>
        <p:nvGrpSpPr>
          <p:cNvPr id="62" name="群組 61"/>
          <p:cNvGrpSpPr/>
          <p:nvPr/>
        </p:nvGrpSpPr>
        <p:grpSpPr>
          <a:xfrm>
            <a:off x="6160170" y="2807375"/>
            <a:ext cx="5376053" cy="2798625"/>
            <a:chOff x="6610350" y="3976280"/>
            <a:chExt cx="5376053" cy="2798625"/>
          </a:xfrm>
        </p:grpSpPr>
        <p:sp>
          <p:nvSpPr>
            <p:cNvPr id="63" name="矩形 62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78" name="直線接點 77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>
              <a:stCxn id="71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86" name="直線接點 85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94" name="直線接點 93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字方塊 100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9" name="圖片 108"/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10" name="文字方塊 109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38483" y="1219676"/>
          <a:ext cx="6695689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9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66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16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954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50.93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7" y="2451567"/>
            <a:ext cx="6000750" cy="3886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90" y="719305"/>
            <a:ext cx="5231082" cy="328412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10350" y="3995330"/>
            <a:ext cx="5376053" cy="2798625"/>
            <a:chOff x="6610350" y="3976280"/>
            <a:chExt cx="5376053" cy="2798625"/>
          </a:xfrm>
        </p:grpSpPr>
        <p:sp>
          <p:nvSpPr>
            <p:cNvPr id="17" name="矩形 16"/>
            <p:cNvSpPr/>
            <p:nvPr/>
          </p:nvSpPr>
          <p:spPr>
            <a:xfrm>
              <a:off x="7045676" y="5999552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036770" y="5132107"/>
              <a:ext cx="4893115" cy="8547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37883" y="4655414"/>
              <a:ext cx="4890574" cy="48324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036770" y="6482565"/>
              <a:ext cx="4893115" cy="2081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434498" y="4655415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8023759" y="4645589"/>
              <a:ext cx="428370" cy="183697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134528" y="4431281"/>
              <a:ext cx="562508" cy="21582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247134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817046" y="4431281"/>
              <a:ext cx="779500" cy="2158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41512" y="4931263"/>
              <a:ext cx="611253" cy="2061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062009" y="4573775"/>
              <a:ext cx="4229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031450" y="4845097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46221" y="4363001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472939" y="4359999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230914" y="4359999"/>
              <a:ext cx="44767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Sig</a:t>
              </a:r>
              <a:endParaRPr lang="zh-TW" altLang="en-US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 flipV="1">
              <a:off x="9134528" y="4150442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150756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2" idx="3"/>
            </p:cNvCxnSpPr>
            <p:nvPr/>
          </p:nvCxnSpPr>
          <p:spPr>
            <a:xfrm flipV="1">
              <a:off x="8596546" y="4166988"/>
              <a:ext cx="1251" cy="3722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8596475" y="4273410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H="1" flipV="1">
              <a:off x="10236486" y="4115402"/>
              <a:ext cx="2848" cy="541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9698433" y="4271385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6610350" y="432962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L1</a:t>
              </a:r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614962" y="4845440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L2</a:t>
              </a:r>
              <a:endParaRPr lang="zh-TW" altLang="en-US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703432" y="415826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7044941" y="5418429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Core</a:t>
              </a:r>
              <a:endParaRPr lang="zh-TW" altLang="en-US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75974" y="590153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621131" y="5896339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201965" y="4929700"/>
              <a:ext cx="720346" cy="1960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47414" y="4845097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67209" y="6132323"/>
              <a:ext cx="6977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pp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619571" y="6389575"/>
              <a:ext cx="3943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L4</a:t>
              </a:r>
              <a:endParaRPr lang="zh-TW" altLang="en-US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132697" y="4529184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41131" y="4826561"/>
              <a:ext cx="53805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9688808" y="4826561"/>
              <a:ext cx="153036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9701600" y="4537007"/>
              <a:ext cx="0" cy="2642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7639446" y="4819014"/>
              <a:ext cx="1493108" cy="754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H="1" flipV="1">
              <a:off x="7643259" y="4821688"/>
              <a:ext cx="6605" cy="1182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203556" y="4768997"/>
              <a:ext cx="11999" cy="1258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10255974" y="4781771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3" name="文字方塊 52"/>
            <p:cNvSpPr txBox="1"/>
            <p:nvPr/>
          </p:nvSpPr>
          <p:spPr>
            <a:xfrm flipH="1">
              <a:off x="8196378" y="4791054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D2</a:t>
              </a:r>
              <a:endParaRPr lang="zh-TW" altLang="en-US" sz="1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6964873" y="6406605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GND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046317" y="5986880"/>
              <a:ext cx="611253" cy="2061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036255" y="5919479"/>
              <a:ext cx="647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212939" y="5985316"/>
              <a:ext cx="720346" cy="1960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1358388" y="5900713"/>
              <a:ext cx="6280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PWR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alphaModFix amt="21000"/>
            </a:blip>
            <a:stretch>
              <a:fillRect/>
            </a:stretch>
          </p:blipFill>
          <p:spPr>
            <a:xfrm>
              <a:off x="7661929" y="4905571"/>
              <a:ext cx="3533595" cy="1298084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9208124" y="3976280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741539" y="3976280"/>
              <a:ext cx="4140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  <p:sp>
          <p:nvSpPr>
            <p:cNvPr id="16" name="文字方塊 15"/>
            <p:cNvSpPr txBox="1"/>
            <p:nvPr/>
          </p:nvSpPr>
          <p:spPr>
            <a:xfrm flipH="1">
              <a:off x="8651918" y="3976280"/>
              <a:ext cx="49461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D1</a:t>
              </a:r>
              <a:endParaRPr lang="zh-TW" altLang="en-US" sz="1600" b="1"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85750" y="933450"/>
          <a:ext cx="11468101" cy="490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5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483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No.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Check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Single-end rule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</a:t>
                      </a: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EMMC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内层 </a:t>
                      </a: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AUD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XTAL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14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RTC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/>
                        <a:t>表层</a:t>
                      </a:r>
                      <a:r>
                        <a:rPr lang="en-US" altLang="zh-TW" sz="1600" dirty="0"/>
                        <a:t> 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Shielding rule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WIFI_ANT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表层阻抗控制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PCB vendor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确认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 </a:t>
                      </a:r>
                      <a:r>
                        <a:rPr kumimoji="0" lang="zh-TW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b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 </a:t>
                      </a:r>
                      <a:r>
                        <a:rPr kumimoji="0" lang="zh-TW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表层</a:t>
                      </a:r>
                      <a:r>
                        <a:rPr kumimoji="0" lang="en-US" altLang="zh-TW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Coated Coplanar Strips with GND 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TW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VDC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Cap</a:t>
                      </a:r>
                      <a:r>
                        <a:rPr lang="zh-TW" altLang="en-US" sz="1600" dirty="0"/>
                        <a:t>数量与位置</a:t>
                      </a:r>
                      <a:r>
                        <a:rPr lang="en-US" altLang="zh-TW" sz="1600" dirty="0"/>
                        <a:t>, VIA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通道宽度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Rule1: (1) SOC/PMIC </a:t>
                      </a:r>
                      <a:r>
                        <a:rPr lang="zh-TW" altLang="en-US" sz="1600" dirty="0"/>
                        <a:t>处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(2) SOC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 pin VDDC/GND VIA rule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通道宽度参照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建议贴上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PKG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下方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VDDC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/VIA/Cap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17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Analog IO Power rule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 </a:t>
                      </a:r>
                      <a:r>
                        <a:rPr lang="zh-TW" altLang="en-US" sz="1600" dirty="0"/>
                        <a:t>线宽</a:t>
                      </a:r>
                      <a:r>
                        <a:rPr lang="en-US" altLang="zh-TW" sz="1600" dirty="0"/>
                        <a:t>rule</a:t>
                      </a:r>
                      <a:br>
                        <a:rPr lang="en-US" altLang="zh-TW" sz="1600" dirty="0"/>
                      </a:br>
                      <a:r>
                        <a:rPr lang="en-US" altLang="zh-TW" sz="1600" dirty="0"/>
                        <a:t>2. </a:t>
                      </a:r>
                      <a:r>
                        <a:rPr lang="zh-TW" altLang="en-US" sz="1600" dirty="0"/>
                        <a:t>确认</a:t>
                      </a:r>
                      <a:r>
                        <a:rPr lang="en-US" altLang="zh-TW" sz="1600" dirty="0"/>
                        <a:t>Cap</a:t>
                      </a:r>
                      <a:r>
                        <a:rPr lang="zh-TW" altLang="en-US" sz="1600" dirty="0"/>
                        <a:t>数量与位置</a:t>
                      </a:r>
                      <a:r>
                        <a:rPr lang="en-US" altLang="zh-TW" sz="1600" dirty="0"/>
                        <a:t>, VIA</a:t>
                      </a:r>
                      <a:r>
                        <a:rPr lang="zh-TW" altLang="en-US" sz="1600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1. Rule1: (1) SOC/PMIC </a:t>
                      </a:r>
                      <a:r>
                        <a:rPr lang="zh-TW" altLang="en-US" sz="1600" dirty="0"/>
                        <a:t>处</a:t>
                      </a:r>
                      <a:r>
                        <a:rPr lang="en-US" altLang="zh-TW" sz="1600" dirty="0"/>
                        <a:t>VIA </a:t>
                      </a:r>
                      <a:r>
                        <a:rPr lang="zh-TW" altLang="en-US" sz="1600" dirty="0"/>
                        <a:t>数量</a:t>
                      </a:r>
                      <a:r>
                        <a:rPr lang="en-US" altLang="zh-TW" sz="1600" dirty="0"/>
                        <a:t/>
                      </a:r>
                      <a:br>
                        <a:rPr lang="en-US" altLang="zh-TW" sz="1600" dirty="0"/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(2) SOC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处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 pin power/GND VIA rule </a:t>
                      </a:r>
                      <a:b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通道宽度参照 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建议贴上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 PKG 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下方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r>
                        <a:rPr kumimoji="0"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走线</a:t>
                      </a:r>
                      <a:r>
                        <a:rPr kumimoji="0"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/VIA/Cap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標題 1"/>
          <p:cNvSpPr txBox="1"/>
          <p:nvPr/>
        </p:nvSpPr>
        <p:spPr>
          <a:xfrm>
            <a:off x="191784" y="119784"/>
            <a:ext cx="10972800" cy="71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Microsoft JhengHei" panose="020B0604030504040204" pitchFamily="34" charset="-120"/>
              </a:rPr>
              <a:t>Checklist - Layout rule</a:t>
            </a:r>
            <a:endParaRPr lang="zh-TW" altLang="en-US" sz="3600" b="1" dirty="0">
              <a:latin typeface="+mn-lt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33591" y="1740683"/>
            <a:ext cx="78619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92D050"/>
                </a:solidFill>
              </a:rPr>
              <a:t>MIPI/EPHY/USB/Antenna </a:t>
            </a:r>
            <a:r>
              <a:rPr lang="zh-TW" altLang="en-US" sz="4000" b="1" dirty="0">
                <a:solidFill>
                  <a:srgbClr val="92D050"/>
                </a:solidFill>
              </a:rPr>
              <a:t>阻抗控制 </a:t>
            </a:r>
          </a:p>
        </p:txBody>
      </p:sp>
      <p:sp>
        <p:nvSpPr>
          <p:cNvPr id="8" name="標題 4"/>
          <p:cNvSpPr txBox="1"/>
          <p:nvPr/>
        </p:nvSpPr>
        <p:spPr>
          <a:xfrm>
            <a:off x="3757607" y="3284622"/>
            <a:ext cx="4676783" cy="559797"/>
          </a:xfrm>
          <a:prstGeom prst="rect">
            <a:avLst/>
          </a:prstGeom>
        </p:spPr>
        <p:txBody>
          <a:bodyPr/>
          <a:lstStyle>
            <a:lvl1pPr algn="l" defTabSz="10363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5" b="1" i="0" kern="1200">
                <a:solidFill>
                  <a:srgbClr val="C00000"/>
                </a:solidFill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pPr algn="ctr"/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真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层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, 6-layer PCB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574102" y="2500903"/>
            <a:ext cx="635354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MIPI/USB differential signals are required impedance control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- Target impedance: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(1) MIPI- CSI/DSI: 100ohm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(2)USB: 90ohm</a:t>
            </a:r>
            <a:br>
              <a:rPr lang="en-US" altLang="zh-TW" dirty="0">
                <a:sym typeface="Wingdings" panose="05000000000000000000" pitchFamily="2" charset="2"/>
              </a:rPr>
            </a:br>
            <a:endParaRPr lang="en-US" altLang="zh-TW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ym typeface="Wingdings" panose="05000000000000000000" pitchFamily="2" charset="2"/>
              </a:rPr>
              <a:t>Differential signals shielding rule: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     - pair to pair GND shielding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 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6219658" y="4762919"/>
            <a:ext cx="5411070" cy="1409227"/>
            <a:chOff x="6219658" y="4762919"/>
            <a:chExt cx="5411070" cy="1409227"/>
          </a:xfrm>
        </p:grpSpPr>
        <p:sp>
          <p:nvSpPr>
            <p:cNvPr id="8" name="矩形 7"/>
            <p:cNvSpPr/>
            <p:nvPr/>
          </p:nvSpPr>
          <p:spPr>
            <a:xfrm>
              <a:off x="6219828" y="5466967"/>
              <a:ext cx="5410900" cy="4041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9" name="矩形 8"/>
            <p:cNvSpPr/>
            <p:nvPr/>
          </p:nvSpPr>
          <p:spPr>
            <a:xfrm>
              <a:off x="8302718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9485023" y="5237069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631767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46714" y="5237069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3" name="矩形 12"/>
            <p:cNvSpPr/>
            <p:nvPr/>
          </p:nvSpPr>
          <p:spPr>
            <a:xfrm>
              <a:off x="6219827" y="586271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281857" y="5476442"/>
              <a:ext cx="424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219658" y="5803846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182590" y="5167032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64174" y="5163953"/>
              <a:ext cx="32702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G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459072" y="5163953"/>
              <a:ext cx="3009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P</a:t>
              </a:r>
              <a:endParaRPr lang="zh-TW" altLang="en-US" i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622127" y="5171973"/>
              <a:ext cx="3302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N</a:t>
              </a:r>
              <a:endParaRPr lang="zh-TW" altLang="en-US" i="1" dirty="0"/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8302718" y="4949004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8881673" y="493751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8319420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9488067" y="495111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10067022" y="4939626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9504769" y="5075173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8901519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7750294" y="4965975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7748933" y="5075136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10620807" y="494692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10068383" y="4963898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10067022" y="5073059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8429702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615817" y="4762919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038070" y="4762919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162625" y="4762919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36" name="文字方塊 35"/>
            <p:cNvSpPr txBox="1"/>
            <p:nvPr/>
          </p:nvSpPr>
          <p:spPr>
            <a:xfrm flipH="1">
              <a:off x="7844535" y="4762919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7096215" y="5454838"/>
              <a:ext cx="578955" cy="43933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743245" y="5444910"/>
              <a:ext cx="578955" cy="43933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</p:grpSp>
      <p:graphicFrame>
        <p:nvGraphicFramePr>
          <p:cNvPr id="39" name="表格 36"/>
          <p:cNvGraphicFramePr>
            <a:graphicFrameLocks noGrp="1"/>
          </p:cNvGraphicFramePr>
          <p:nvPr/>
        </p:nvGraphicFramePr>
        <p:xfrm>
          <a:off x="1595051" y="1048255"/>
          <a:ext cx="804281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4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373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97.99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92.48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7" y="239957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MIPI/EPHY/USB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Option1</a:t>
            </a:r>
          </a:p>
        </p:txBody>
      </p:sp>
      <p:graphicFrame>
        <p:nvGraphicFramePr>
          <p:cNvPr id="11" name="表格 36"/>
          <p:cNvGraphicFramePr>
            <a:graphicFrameLocks noGrp="1"/>
          </p:cNvGraphicFramePr>
          <p:nvPr/>
        </p:nvGraphicFramePr>
        <p:xfrm>
          <a:off x="255878" y="1207135"/>
          <a:ext cx="5787995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4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97.99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表格 36"/>
          <p:cNvGraphicFramePr>
            <a:graphicFrameLocks noGrp="1"/>
          </p:cNvGraphicFramePr>
          <p:nvPr/>
        </p:nvGraphicFramePr>
        <p:xfrm>
          <a:off x="6318280" y="1202055"/>
          <a:ext cx="5798817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92.48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999709"/>
            <a:ext cx="5991225" cy="39433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9" y="1999709"/>
            <a:ext cx="5943600" cy="3914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5549268" y="3510859"/>
            <a:ext cx="6432499" cy="867783"/>
            <a:chOff x="5577843" y="4482409"/>
            <a:chExt cx="6432499" cy="867783"/>
          </a:xfrm>
        </p:grpSpPr>
        <p:sp>
          <p:nvSpPr>
            <p:cNvPr id="9" name="矩形 8"/>
            <p:cNvSpPr/>
            <p:nvPr/>
          </p:nvSpPr>
          <p:spPr>
            <a:xfrm>
              <a:off x="5617504" y="5093759"/>
              <a:ext cx="6383505" cy="24253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617504" y="4781648"/>
              <a:ext cx="6392838" cy="30597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38800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32994" y="455580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013235" y="455580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94775" y="4691388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77843" y="501300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191631" y="448700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157506" y="448398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037142" y="449186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V="1">
              <a:off x="7038800" y="475504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7476672" y="474375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705143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935297" y="475712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8373168" y="474583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947928" y="487898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7491682" y="487691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620994" y="477171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6619965" y="487895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V="1">
              <a:off x="8374198" y="476967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8373168" y="487691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7134840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006521" y="483699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594958" y="483699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796466" y="484648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 flipH="1">
              <a:off x="6635590" y="483700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416179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10374" y="455423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77673" y="455423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353445" y="448240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9534886" y="448240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0414521" y="449028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9416179" y="475347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9854051" y="474218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428812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10312676" y="475554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750548" y="474426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10325307" y="487741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9869061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1169383" y="475143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0751578" y="476810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10750548" y="487533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9512219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0409295" y="483542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9972337" y="483542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0822854" y="483542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276168" y="4769097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124654" y="4779858"/>
              <a:ext cx="401482" cy="3267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63" name="表格 36"/>
          <p:cNvGraphicFramePr>
            <a:graphicFrameLocks noGrp="1"/>
          </p:cNvGraphicFramePr>
          <p:nvPr/>
        </p:nvGraphicFramePr>
        <p:xfrm>
          <a:off x="32723" y="1265136"/>
          <a:ext cx="1207769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4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57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9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5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Rule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Top/Bottom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99.96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Ds=3W, Dg=3W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7" y="239957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/>
          <p:nvPr/>
        </p:nvSpPr>
        <p:spPr>
          <a:xfrm>
            <a:off x="276225" y="-8725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表层走线 </a:t>
            </a:r>
            <a:r>
              <a:rPr lang="en-US" altLang="zh-TW" sz="3600" dirty="0"/>
              <a:t>Option2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04" y="5262699"/>
            <a:ext cx="5345737" cy="113810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00" y="4377758"/>
            <a:ext cx="6151081" cy="242189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00" y="1639750"/>
            <a:ext cx="6151081" cy="2686050"/>
          </a:xfrm>
          <a:prstGeom prst="rect">
            <a:avLst/>
          </a:prstGeom>
        </p:spPr>
      </p:pic>
      <p:graphicFrame>
        <p:nvGraphicFramePr>
          <p:cNvPr id="17" name="表格 36"/>
          <p:cNvGraphicFramePr>
            <a:graphicFrameLocks noGrp="1"/>
          </p:cNvGraphicFramePr>
          <p:nvPr/>
        </p:nvGraphicFramePr>
        <p:xfrm>
          <a:off x="421979" y="671942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8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1400" b="1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>
                          <a:solidFill>
                            <a:schemeClr val="accent5"/>
                          </a:solidFill>
                        </a:rPr>
                        <a:t>99.96</a:t>
                      </a:r>
                      <a:endParaRPr lang="zh-TW" alt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101.21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07" y="81842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304800" y="84195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2" name="群組 1"/>
          <p:cNvGrpSpPr/>
          <p:nvPr/>
        </p:nvGrpSpPr>
        <p:grpSpPr>
          <a:xfrm>
            <a:off x="5545513" y="3780856"/>
            <a:ext cx="6465512" cy="1959861"/>
            <a:chOff x="5545513" y="3780856"/>
            <a:chExt cx="6465512" cy="1959861"/>
          </a:xfrm>
        </p:grpSpPr>
        <p:sp>
          <p:nvSpPr>
            <p:cNvPr id="3" name="矩形 2"/>
            <p:cNvSpPr/>
            <p:nvPr/>
          </p:nvSpPr>
          <p:spPr>
            <a:xfrm>
              <a:off x="5617504" y="4095965"/>
              <a:ext cx="6392838" cy="54271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038800" y="442245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32994" y="4422459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16179" y="442088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310374" y="4420884"/>
              <a:ext cx="437872" cy="2174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627029" y="5484284"/>
              <a:ext cx="6383996" cy="2211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17504" y="4648297"/>
              <a:ext cx="6392838" cy="8376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545513" y="4901060"/>
              <a:ext cx="56705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7368" y="5403532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038800" y="4621697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7476672" y="461040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7051432" y="504836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7935297" y="4623774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8373168" y="4612485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7947928" y="5050437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7491682" y="504836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6620994" y="463836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6619965" y="5050402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8374198" y="4636328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8373168" y="5048362"/>
              <a:ext cx="1043011" cy="2077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7134840" y="470364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6521" y="4703649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594958" y="4703649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796466" y="4713137"/>
              <a:ext cx="3663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Ds</a:t>
              </a:r>
              <a:endParaRPr lang="zh-TW" altLang="en-US" sz="1400" b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 flipH="1">
              <a:off x="6635590" y="4703650"/>
              <a:ext cx="49742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16179" y="462012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9854051" y="460883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9428812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10312676" y="4622199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0750548" y="4610910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10325307" y="5048863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9869061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11169383" y="4618082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0751578" y="4634753"/>
              <a:ext cx="0" cy="2663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10750548" y="5046786"/>
              <a:ext cx="4188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512219" y="470207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409295" y="4702074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9972337" y="4702074"/>
              <a:ext cx="2667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S</a:t>
              </a:r>
              <a:endParaRPr lang="zh-TW" altLang="en-US" sz="14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0822854" y="4702074"/>
              <a:ext cx="37973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Dg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5618473" y="3856732"/>
              <a:ext cx="6389377" cy="2453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584597" y="4043112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586796" y="3780856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1265580" y="4086347"/>
              <a:ext cx="437844" cy="140957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112555" y="4095966"/>
              <a:ext cx="431119" cy="1390434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157506" y="4350634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037142" y="4358513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534886" y="4349059"/>
              <a:ext cx="2908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P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414521" y="4356938"/>
              <a:ext cx="3162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tx1"/>
                  </a:solidFill>
                </a:rPr>
                <a:t>N</a:t>
              </a:r>
              <a:endParaRPr lang="zh-TW" altLang="en-US" sz="16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177673" y="4420884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235" y="4422459"/>
              <a:ext cx="606785" cy="21747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353445" y="4349059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191631" y="4353658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9" name="表格 36"/>
          <p:cNvGraphicFramePr>
            <a:graphicFrameLocks noGrp="1"/>
          </p:cNvGraphicFramePr>
          <p:nvPr/>
        </p:nvGraphicFramePr>
        <p:xfrm>
          <a:off x="1762125" y="1222194"/>
          <a:ext cx="9060729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9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78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74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33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20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6688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Dg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98.44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6" y="2290962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/>
          <p:nvPr/>
        </p:nvSpPr>
        <p:spPr>
          <a:xfrm>
            <a:off x="285750" y="-5008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MIPI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4940364"/>
            <a:ext cx="5481638" cy="1743347"/>
          </a:xfrm>
          <a:prstGeom prst="rect">
            <a:avLst/>
          </a:prstGeom>
        </p:spPr>
      </p:pic>
      <p:graphicFrame>
        <p:nvGraphicFramePr>
          <p:cNvPr id="9" name="表格 36"/>
          <p:cNvGraphicFramePr>
            <a:graphicFrameLocks noGrp="1"/>
          </p:cNvGraphicFramePr>
          <p:nvPr/>
        </p:nvGraphicFramePr>
        <p:xfrm>
          <a:off x="158014" y="753649"/>
          <a:ext cx="633412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18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7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091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Dg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98.44</a:t>
                      </a:r>
                      <a:endParaRPr kumimoji="0" lang="zh-TW" altLang="en-US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99.92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0" y="1795462"/>
            <a:ext cx="6000750" cy="24145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1" y="4337462"/>
            <a:ext cx="5953125" cy="24145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789" y="589825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標題 1"/>
          <p:cNvSpPr txBox="1"/>
          <p:nvPr/>
        </p:nvSpPr>
        <p:spPr>
          <a:xfrm>
            <a:off x="103817" y="-18949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234232" y="3822332"/>
            <a:ext cx="5433101" cy="2340289"/>
            <a:chOff x="6234232" y="3822332"/>
            <a:chExt cx="5433101" cy="2340289"/>
          </a:xfrm>
        </p:grpSpPr>
        <p:sp>
          <p:nvSpPr>
            <p:cNvPr id="57" name="矩形 56"/>
            <p:cNvSpPr/>
            <p:nvPr/>
          </p:nvSpPr>
          <p:spPr>
            <a:xfrm>
              <a:off x="6248233" y="4124325"/>
              <a:ext cx="5410900" cy="6895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238878" y="4809741"/>
              <a:ext cx="5410900" cy="103542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21768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504073" y="4579844"/>
              <a:ext cx="578955" cy="22138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650817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965764" y="4579844"/>
              <a:ext cx="802292" cy="22138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38877" y="5853185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6234232" y="5228792"/>
              <a:ext cx="6153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Core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238708" y="5794321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201640" y="4509807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0883224" y="4506728"/>
              <a:ext cx="32829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8420972" y="4506728"/>
              <a:ext cx="3048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P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9584027" y="4514748"/>
              <a:ext cx="33274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tx1"/>
                  </a:solidFill>
                </a:rPr>
                <a:t>N</a:t>
              </a:r>
              <a:endParaRPr lang="zh-TW" alt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直線接點 73"/>
            <p:cNvCxnSpPr/>
            <p:nvPr/>
          </p:nvCxnSpPr>
          <p:spPr>
            <a:xfrm flipV="1">
              <a:off x="8321768" y="4291779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8900723" y="4280287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>
              <a:off x="8338470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9507117" y="429389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10086072" y="4282401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>
              <a:off x="9523819" y="4417948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8920569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7769344" y="4308750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7767983" y="4417911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0639857" y="4289702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0087433" y="4306673"/>
              <a:ext cx="0" cy="2710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>
              <a:off x="10086072" y="4415834"/>
              <a:ext cx="55378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8448752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9634867" y="4105694"/>
              <a:ext cx="3670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W</a:t>
              </a:r>
              <a:endParaRPr lang="zh-TW" altLang="en-US" sz="1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9057120" y="4105694"/>
              <a:ext cx="2787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</a:t>
              </a:r>
              <a:endParaRPr lang="zh-TW" altLang="en-US" sz="1600" b="1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181675" y="4105694"/>
              <a:ext cx="3111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0" name="文字方塊 89"/>
            <p:cNvSpPr txBox="1"/>
            <p:nvPr/>
          </p:nvSpPr>
          <p:spPr>
            <a:xfrm flipH="1">
              <a:off x="7863585" y="4105694"/>
              <a:ext cx="40452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D</a:t>
              </a:r>
              <a:endParaRPr lang="zh-TW" altLang="en-US" sz="1600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6256433" y="3891250"/>
              <a:ext cx="5410900" cy="2314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238708" y="3822332"/>
              <a:ext cx="62230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GND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6271822" y="4247276"/>
              <a:ext cx="4241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</a:rPr>
                <a:t>pp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142576" y="4124325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133827" y="4789134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833143" y="4133850"/>
              <a:ext cx="486949" cy="466595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0824394" y="4798659"/>
              <a:ext cx="477254" cy="1064051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1" name="表格 36"/>
          <p:cNvGraphicFramePr>
            <a:graphicFrameLocks noGrp="1"/>
          </p:cNvGraphicFramePr>
          <p:nvPr/>
        </p:nvGraphicFramePr>
        <p:xfrm>
          <a:off x="1352043" y="984392"/>
          <a:ext cx="9696451" cy="110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6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4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7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35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91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947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L2/L3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98.44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90.14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3" name="圖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7" y="2384123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/>
          <p:nvPr/>
        </p:nvSpPr>
        <p:spPr>
          <a:xfrm>
            <a:off x="59220" y="-102848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EPHY/USB </a:t>
            </a:r>
            <a:r>
              <a:rPr lang="zh-TW" altLang="en-US" sz="3600" dirty="0"/>
              <a:t>阻抗控制 </a:t>
            </a:r>
            <a:r>
              <a:rPr lang="en-US" altLang="zh-TW" sz="3600" dirty="0"/>
              <a:t>– </a:t>
            </a:r>
            <a:r>
              <a:rPr lang="zh-TW" altLang="en-US" sz="3600" dirty="0"/>
              <a:t>内层走线</a:t>
            </a:r>
            <a:endParaRPr lang="en-US" altLang="zh-TW" sz="3600" dirty="0"/>
          </a:p>
        </p:txBody>
      </p:sp>
      <p:graphicFrame>
        <p:nvGraphicFramePr>
          <p:cNvPr id="9" name="表格 36"/>
          <p:cNvGraphicFramePr>
            <a:graphicFrameLocks noGrp="1"/>
          </p:cNvGraphicFramePr>
          <p:nvPr/>
        </p:nvGraphicFramePr>
        <p:xfrm>
          <a:off x="189203" y="711835"/>
          <a:ext cx="5787995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5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03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50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29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373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3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100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98.44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73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98.92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表格 36"/>
          <p:cNvGraphicFramePr>
            <a:graphicFrameLocks noGrp="1"/>
          </p:cNvGraphicFramePr>
          <p:nvPr/>
        </p:nvGraphicFramePr>
        <p:xfrm>
          <a:off x="6203980" y="706755"/>
          <a:ext cx="5798817" cy="914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6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7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19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67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61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Target Z (ohm)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 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(mils)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Estimated Z (ohm)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en-US" altLang="zh-TW" sz="1400" dirty="0"/>
                        <a:t> +/- 5%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1"/>
                          </a:solidFill>
                        </a:rPr>
                        <a:t>90.14</a:t>
                      </a:r>
                      <a:endParaRPr lang="zh-TW" alt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9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90.24</a:t>
                      </a:r>
                      <a:endParaRPr kumimoji="0"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875" y="1711453"/>
            <a:ext cx="5943600" cy="24841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25" y="4323837"/>
            <a:ext cx="6000750" cy="242938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" y="4335656"/>
            <a:ext cx="5972175" cy="241756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1453"/>
            <a:ext cx="5991225" cy="24841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標題 1"/>
          <p:cNvSpPr txBox="1"/>
          <p:nvPr/>
        </p:nvSpPr>
        <p:spPr>
          <a:xfrm>
            <a:off x="304800" y="0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426573" y="2438043"/>
            <a:ext cx="1228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Layer - Top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10" name="表格 36"/>
          <p:cNvGraphicFramePr>
            <a:graphicFrameLocks noGrp="1"/>
          </p:cNvGraphicFramePr>
          <p:nvPr/>
        </p:nvGraphicFramePr>
        <p:xfrm>
          <a:off x="471639" y="1069893"/>
          <a:ext cx="11377062" cy="736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92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801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865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Top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Ref layer L5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6341986" y="2911471"/>
            <a:ext cx="5392171" cy="2522277"/>
            <a:chOff x="6341986" y="2911471"/>
            <a:chExt cx="5392171" cy="2522277"/>
          </a:xfrm>
        </p:grpSpPr>
        <p:sp>
          <p:nvSpPr>
            <p:cNvPr id="13" name="矩形 12"/>
            <p:cNvSpPr/>
            <p:nvPr/>
          </p:nvSpPr>
          <p:spPr>
            <a:xfrm>
              <a:off x="6792024" y="3897128"/>
              <a:ext cx="4928480" cy="4163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93596" y="4314758"/>
              <a:ext cx="4928480" cy="5458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793145" y="3431331"/>
              <a:ext cx="4925921" cy="4603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904944" y="3261577"/>
              <a:ext cx="566573" cy="163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025591" y="32615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577939" y="32615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96801" y="3737609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817445" y="3422803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86666" y="367234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808771" y="3181287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253027" y="3179014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002026" y="3159964"/>
              <a:ext cx="4184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Sig</a:t>
              </a:r>
              <a:endParaRPr lang="zh-TW" altLang="en-US" sz="1600" dirty="0"/>
            </a:p>
          </p:txBody>
        </p:sp>
        <p:cxnSp>
          <p:nvCxnSpPr>
            <p:cNvPr id="25" name="直線接點 24"/>
            <p:cNvCxnSpPr/>
            <p:nvPr/>
          </p:nvCxnSpPr>
          <p:spPr>
            <a:xfrm flipV="1">
              <a:off x="8904944" y="304887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8921288" y="31404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18" idx="3"/>
            </p:cNvCxnSpPr>
            <p:nvPr/>
          </p:nvCxnSpPr>
          <p:spPr>
            <a:xfrm flipV="1">
              <a:off x="8363074" y="3061406"/>
              <a:ext cx="1261" cy="2819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8363002" y="3142008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 flipV="1">
              <a:off x="10014865" y="3022335"/>
              <a:ext cx="2869" cy="4099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9472924" y="31404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9029212" y="2911471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9566483" y="29114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 flipH="1">
              <a:off x="8468986" y="2911471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362522" y="3184584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367168" y="3666685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36" name="直線接點 35"/>
            <p:cNvCxnSpPr/>
            <p:nvPr/>
          </p:nvCxnSpPr>
          <p:spPr>
            <a:xfrm flipV="1">
              <a:off x="9477959" y="305479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6800254" y="3896697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30789" y="464867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373381" y="4246072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987323" y="373642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1133823" y="367234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822683" y="4397751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6371810" y="4649996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4" name="直線接點 43"/>
            <p:cNvCxnSpPr/>
            <p:nvPr/>
          </p:nvCxnSpPr>
          <p:spPr>
            <a:xfrm flipV="1">
              <a:off x="8895250" y="356670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8911594" y="3658309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V="1">
              <a:off x="9468264" y="357263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7402895" y="3557265"/>
              <a:ext cx="14416" cy="1147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10994977" y="3517357"/>
              <a:ext cx="6035" cy="1207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/>
            <p:cNvSpPr txBox="1"/>
            <p:nvPr/>
          </p:nvSpPr>
          <p:spPr>
            <a:xfrm>
              <a:off x="9787910" y="34322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 flipH="1">
              <a:off x="8244533" y="3439302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6792024" y="5152775"/>
              <a:ext cx="4928480" cy="15764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719607" y="507396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341986" y="509656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6792024" y="4867700"/>
              <a:ext cx="4928480" cy="28585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6789262" y="4865296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801640" y="4713315"/>
              <a:ext cx="615671" cy="1561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6791505" y="463389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998376" y="4712130"/>
              <a:ext cx="725552" cy="1484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11144877" y="461968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796801" y="4316233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993537" y="431504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799095" y="4221334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11152466" y="4217105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直線單箭頭接點 67"/>
            <p:cNvCxnSpPr/>
            <p:nvPr/>
          </p:nvCxnSpPr>
          <p:spPr>
            <a:xfrm>
              <a:off x="9463230" y="3658309"/>
              <a:ext cx="154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7399056" y="3652593"/>
              <a:ext cx="1503899" cy="5716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7403135" y="3732322"/>
              <a:ext cx="3601521" cy="1153788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10244333" y="3426937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739869" y="3432439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9" y="2301557"/>
            <a:ext cx="5262934" cy="41161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8" y="1505626"/>
            <a:ext cx="6332232" cy="45745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QFN Ball Map</a:t>
            </a:r>
            <a:endParaRPr lang="zh-TW" altLang="en-US" dirty="0"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48078" y="977946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62370" y="611313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44880" y="1912065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55267" y="955441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71482" y="2487463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58963" y="5314902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70868" y="3418873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897405" y="3880538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36"/>
          <p:cNvGraphicFramePr>
            <a:graphicFrameLocks noGrp="1"/>
          </p:cNvGraphicFramePr>
          <p:nvPr/>
        </p:nvGraphicFramePr>
        <p:xfrm>
          <a:off x="95634" y="1219676"/>
          <a:ext cx="6810308" cy="73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6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8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8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Target Z (ohm)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 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D2(mils)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Estimated Z (ohm)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1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+/- 5%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50.55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標題 1"/>
          <p:cNvSpPr txBox="1"/>
          <p:nvPr/>
        </p:nvSpPr>
        <p:spPr>
          <a:xfrm>
            <a:off x="-109932" y="-64897"/>
            <a:ext cx="10972800" cy="719305"/>
          </a:xfrm>
          <a:prstGeom prst="rect">
            <a:avLst/>
          </a:prstGeo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b="1" kern="1200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lang="en-US" altLang="zh-TW" sz="3600" dirty="0"/>
              <a:t>Antenna 50ohm </a:t>
            </a:r>
            <a:r>
              <a:rPr lang="zh-TW" altLang="en-US" sz="3600" dirty="0"/>
              <a:t>阻抗控制</a:t>
            </a:r>
            <a:endParaRPr lang="en-US" altLang="zh-TW" sz="36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532151" y="4206871"/>
            <a:ext cx="5392171" cy="2522277"/>
            <a:chOff x="6532151" y="4206871"/>
            <a:chExt cx="5392171" cy="2522277"/>
          </a:xfrm>
        </p:grpSpPr>
        <p:sp>
          <p:nvSpPr>
            <p:cNvPr id="14" name="矩形 13"/>
            <p:cNvSpPr/>
            <p:nvPr/>
          </p:nvSpPr>
          <p:spPr>
            <a:xfrm>
              <a:off x="6982189" y="5192528"/>
              <a:ext cx="4928480" cy="4163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983761" y="5610158"/>
              <a:ext cx="4928480" cy="5458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983310" y="4726731"/>
              <a:ext cx="4925921" cy="46031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095109" y="4556977"/>
              <a:ext cx="566573" cy="163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215756" y="45569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768104" y="4556977"/>
              <a:ext cx="785133" cy="1634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986966" y="5033009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007610" y="4718203"/>
              <a:ext cx="3975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1" y="494869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998936" y="4476687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0443192" y="4474414"/>
              <a:ext cx="3124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9192191" y="4455364"/>
              <a:ext cx="4254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/>
                <a:t>Sig</a:t>
              </a:r>
              <a:endParaRPr lang="zh-TW" altLang="en-US" sz="1600" b="1" dirty="0"/>
            </a:p>
          </p:txBody>
        </p:sp>
        <p:cxnSp>
          <p:nvCxnSpPr>
            <p:cNvPr id="26" name="直線接點 25"/>
            <p:cNvCxnSpPr/>
            <p:nvPr/>
          </p:nvCxnSpPr>
          <p:spPr>
            <a:xfrm flipV="1">
              <a:off x="9095109" y="434427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9111453" y="44358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19" idx="3"/>
            </p:cNvCxnSpPr>
            <p:nvPr/>
          </p:nvCxnSpPr>
          <p:spPr>
            <a:xfrm flipV="1">
              <a:off x="8553239" y="4356806"/>
              <a:ext cx="1261" cy="28190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8553167" y="4437408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H="1" flipV="1">
              <a:off x="10205030" y="4317735"/>
              <a:ext cx="2869" cy="4099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663089" y="4435874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9219377" y="4206871"/>
              <a:ext cx="34417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W</a:t>
              </a:r>
              <a:endParaRPr lang="zh-TW" altLang="en-US" sz="14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756648" y="42068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4" name="文字方塊 33"/>
            <p:cNvSpPr txBox="1"/>
            <p:nvPr/>
          </p:nvSpPr>
          <p:spPr>
            <a:xfrm flipH="1">
              <a:off x="8659151" y="4206871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D1</a:t>
              </a:r>
              <a:endParaRPr lang="zh-TW" altLang="en-US" sz="1400" b="1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552687" y="4479984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L1</a:t>
              </a:r>
              <a:endParaRPr lang="zh-TW" altLang="en-US" sz="16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557333" y="4962085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L2</a:t>
              </a:r>
              <a:endParaRPr lang="zh-TW" altLang="en-US" sz="1600" dirty="0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9668124" y="435019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6990419" y="5192097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920954" y="594407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563546" y="5541472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L3</a:t>
              </a:r>
              <a:endParaRPr lang="zh-TW" altLang="en-US" sz="16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177488" y="5031825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1323988" y="494234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012848" y="5693154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pp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561975" y="5945396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L4</a:t>
              </a:r>
              <a:endParaRPr lang="zh-TW" altLang="en-US" sz="1600" dirty="0"/>
            </a:p>
          </p:txBody>
        </p:sp>
        <p:cxnSp>
          <p:nvCxnSpPr>
            <p:cNvPr id="45" name="直線接點 44"/>
            <p:cNvCxnSpPr/>
            <p:nvPr/>
          </p:nvCxnSpPr>
          <p:spPr>
            <a:xfrm flipV="1">
              <a:off x="9085415" y="4862108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9101759" y="4953709"/>
              <a:ext cx="5419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9658429" y="4868033"/>
              <a:ext cx="0" cy="2001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H="1" flipV="1">
              <a:off x="7593060" y="4852665"/>
              <a:ext cx="14416" cy="11477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V="1">
              <a:off x="11185142" y="4812757"/>
              <a:ext cx="6035" cy="12072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9978075" y="4727671"/>
              <a:ext cx="3854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1" name="文字方塊 50"/>
            <p:cNvSpPr txBox="1"/>
            <p:nvPr/>
          </p:nvSpPr>
          <p:spPr>
            <a:xfrm flipH="1">
              <a:off x="8434698" y="4734702"/>
              <a:ext cx="49818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D2</a:t>
              </a:r>
              <a:endParaRPr lang="zh-TW" altLang="en-US" sz="1400" b="1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82189" y="6448175"/>
              <a:ext cx="4928480" cy="15764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947872" y="6369368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532151" y="6391963"/>
              <a:ext cx="37147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L5</a:t>
              </a:r>
              <a:endParaRPr lang="zh-TW" altLang="en-US" sz="16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6982189" y="6163100"/>
              <a:ext cx="4928480" cy="28585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979427" y="6160696"/>
              <a:ext cx="70278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Core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991805" y="6008715"/>
              <a:ext cx="615671" cy="1561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981670" y="5922948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88541" y="6007530"/>
              <a:ext cx="725552" cy="1484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11335042" y="5908735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PWR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986966" y="5618626"/>
              <a:ext cx="615671" cy="15610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1183702" y="5618913"/>
              <a:ext cx="725552" cy="1484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b="1" i="1">
                <a:solidFill>
                  <a:schemeClr val="bg1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989260" y="5524692"/>
              <a:ext cx="65248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342631" y="5510387"/>
              <a:ext cx="57404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i="1" dirty="0">
                  <a:solidFill>
                    <a:schemeClr val="bg1"/>
                  </a:solidFill>
                </a:rPr>
                <a:t>GND</a:t>
              </a:r>
              <a:endParaRPr lang="zh-TW" alt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>
              <a:off x="9653395" y="4953709"/>
              <a:ext cx="154142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 flipV="1">
              <a:off x="7589221" y="4947993"/>
              <a:ext cx="1503899" cy="5716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">
              <a:alphaModFix amt="21000"/>
            </a:blip>
            <a:stretch>
              <a:fillRect/>
            </a:stretch>
          </p:blipFill>
          <p:spPr>
            <a:xfrm>
              <a:off x="7593300" y="5027722"/>
              <a:ext cx="3601521" cy="1153788"/>
            </a:xfrm>
            <a:prstGeom prst="rect">
              <a:avLst/>
            </a:prstGeom>
          </p:spPr>
        </p:pic>
        <p:sp>
          <p:nvSpPr>
            <p:cNvPr id="69" name="矩形 68"/>
            <p:cNvSpPr/>
            <p:nvPr/>
          </p:nvSpPr>
          <p:spPr>
            <a:xfrm>
              <a:off x="10434498" y="4722337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7930034" y="4727839"/>
              <a:ext cx="428370" cy="1737093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7" y="2424255"/>
            <a:ext cx="6000750" cy="394335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66" y="378145"/>
            <a:ext cx="4923052" cy="38503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784" y="-4783"/>
            <a:ext cx="10972800" cy="719305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BGA Ball Map</a:t>
            </a:r>
            <a:endParaRPr lang="zh-TW" altLang="en-US" dirty="0">
              <a:latin typeface="+mn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01" y="1457325"/>
            <a:ext cx="7053024" cy="421005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831088" y="1748340"/>
            <a:ext cx="77406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MIPI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50283" y="4939009"/>
            <a:ext cx="73914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DDR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044286" y="2019733"/>
            <a:ext cx="84391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EPHY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40247" y="1748340"/>
            <a:ext cx="69659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USB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711567" y="3318469"/>
            <a:ext cx="75882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AUD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866285" y="4939010"/>
            <a:ext cx="1026160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EMMC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61261" y="4086522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82758" y="3198167"/>
            <a:ext cx="807085" cy="460375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SDIO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mYjQ2OWYzYTU1NDdjYzlkYTM1NmUwNWE5MmYxZTE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腦力激盪簡報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Office Them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4278</Words>
  <Application>Microsoft Macintosh PowerPoint</Application>
  <PresentationFormat>宽屏</PresentationFormat>
  <Paragraphs>1707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2" baseType="lpstr">
      <vt:lpstr>Calibri</vt:lpstr>
      <vt:lpstr>Calibri Light</vt:lpstr>
      <vt:lpstr>Century Gothic</vt:lpstr>
      <vt:lpstr>Microsoft JhengHei</vt:lpstr>
      <vt:lpstr>Wingdings</vt:lpstr>
      <vt:lpstr>Wingdings 2</vt:lpstr>
      <vt:lpstr>宋体</vt:lpstr>
      <vt:lpstr>微软雅黑</vt:lpstr>
      <vt:lpstr>細明體</vt:lpstr>
      <vt:lpstr>新細明體</vt:lpstr>
      <vt:lpstr>Arial</vt:lpstr>
      <vt:lpstr>腦力激盪簡報</vt:lpstr>
      <vt:lpstr>SG2000  PCB Layout Guide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QFN Ball Map</vt:lpstr>
      <vt:lpstr>BGA Ball 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Garen Lee</dc:creator>
  <cp:lastModifiedBy>Lily Zhang</cp:lastModifiedBy>
  <cp:revision>625</cp:revision>
  <dcterms:created xsi:type="dcterms:W3CDTF">2022-06-13T09:15:00Z</dcterms:created>
  <dcterms:modified xsi:type="dcterms:W3CDTF">2023-12-20T16:19:26Z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0x010100DFD91F4B76319B45B563D8C89EC76CCE</vt:lpwstr>
  </property>
  <property fmtid="{D5CDD505-2E9C-101B-9397-08002B2CF9AE}" pid="3" name="ICV">
    <vt:lpwstr>12BFF10A88F142CBAF7443F62E214002</vt:lpwstr>
  </property>
  <property fmtid="{D5CDD505-2E9C-101B-9397-08002B2CF9AE}" pid="4" name="KSOProductBuildVer">
    <vt:lpwstr>2052-11.1.0.12358</vt:lpwstr>
  </property>
  <property fmtid="{5B77E7CE-EC58-BC6A-FAE8-886BEB80DBEB}" pid="5" name="5B77E7CEEC58BC6AFAE8886BEB80DBEB">
    <vt:lpwstr>otCYQxs9Dbw2bUEn/Soxv9pYAoWsCRIsU8+gIbxzzmNcJN13+qHIPyWmbF9hFzPHyi2m8DLwi54E5OVVM5pJ0yGmgAiYTaR6oYUdYZxdjep6I9xviFUFZ9aTScfBW9OGNH3OpjHKXhuBS0jBjvglnRcfh66x8WC58zETTuqJvj/rWtP5XByaTsDd9v23uF4+UeoZq1VtJp9oQQSSAtt9KY11V6+hXMVJ0dT+V4F4dbSki4GkuD0vULEhMYhJMLOCElX4mFrjlJV9UgLB1+NC//NsUgbjGK7lna7gBRfBMq/POe7YoLOlHWLmrQMPEP8n9xFYVWj2RkEh8dKAj6Lon0VCD/Yr7WwNLQf5qkqRv4itgXDA86EZObLuN8Z8z3CFY5CNmZQt+lVbWkv1O2oJBOiB0PnjgyZNJFWeB+7HpNogCm+YNyJ+EDKsd/dtKg5OX8rNjn+mAzU7RCLFo7Ggrfa7JvOBVlBC1g+XIWLLQS8ZRBHoHOJ8bxh0pzc502YVU8fPxpwEd+BAWJL+2ETTxUItFDrd+v99/Um5+NgJ/WGndhdMlBBBFUu+0ohQuQuRyuYk5r3+8LR0ytpT67427Xl19vG91VoMEwgiXNFlK5Y=</vt:lpwstr>
  </property>
</Properties>
</file>